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handoutMasterIdLst>
    <p:handoutMasterId r:id="rId32"/>
  </p:handoutMasterIdLst>
  <p:sldIdLst>
    <p:sldId id="300" r:id="rId2"/>
    <p:sldId id="1321" r:id="rId3"/>
    <p:sldId id="1366" r:id="rId4"/>
    <p:sldId id="1279" r:id="rId5"/>
    <p:sldId id="1344" r:id="rId6"/>
    <p:sldId id="1361" r:id="rId7"/>
    <p:sldId id="1291" r:id="rId8"/>
    <p:sldId id="1284" r:id="rId9"/>
    <p:sldId id="1367" r:id="rId10"/>
    <p:sldId id="1295" r:id="rId11"/>
    <p:sldId id="1368" r:id="rId12"/>
    <p:sldId id="1300" r:id="rId13"/>
    <p:sldId id="1280" r:id="rId14"/>
    <p:sldId id="1332" r:id="rId15"/>
    <p:sldId id="1374" r:id="rId16"/>
    <p:sldId id="1375" r:id="rId17"/>
    <p:sldId id="1431" r:id="rId18"/>
    <p:sldId id="1246" r:id="rId19"/>
    <p:sldId id="1369" r:id="rId20"/>
    <p:sldId id="1290" r:id="rId21"/>
    <p:sldId id="1274" r:id="rId22"/>
    <p:sldId id="1283" r:id="rId23"/>
    <p:sldId id="1370" r:id="rId24"/>
    <p:sldId id="1292" r:id="rId25"/>
    <p:sldId id="1272" r:id="rId26"/>
    <p:sldId id="1371" r:id="rId27"/>
    <p:sldId id="1372" r:id="rId28"/>
    <p:sldId id="1373" r:id="rId29"/>
    <p:sldId id="1432" r:id="rId30"/>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705BC-5811-4A4A-BFB1-5F31B95F7F58}" v="1" dt="2023-01-05T15:37:41.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35"/>
    <p:restoredTop sz="93197" autoAdjust="0"/>
  </p:normalViewPr>
  <p:slideViewPr>
    <p:cSldViewPr>
      <p:cViewPr varScale="1">
        <p:scale>
          <a:sx n="119" d="100"/>
          <a:sy n="119" d="100"/>
        </p:scale>
        <p:origin x="1008"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46C705BC-5811-4A4A-BFB1-5F31B95F7F58}"/>
    <pc:docChg chg="addSld delSld modSld">
      <pc:chgData name="Langevin, Christian D" userId="c6cf8703-3b11-4b45-a4a0-dc93ff22b3b7" providerId="ADAL" clId="{46C705BC-5811-4A4A-BFB1-5F31B95F7F58}" dt="2023-01-05T15:39:54.757" v="52" actId="20577"/>
      <pc:docMkLst>
        <pc:docMk/>
      </pc:docMkLst>
      <pc:sldChg chg="modSp mod">
        <pc:chgData name="Langevin, Christian D" userId="c6cf8703-3b11-4b45-a4a0-dc93ff22b3b7" providerId="ADAL" clId="{46C705BC-5811-4A4A-BFB1-5F31B95F7F58}" dt="2023-01-05T15:39:54.757" v="52" actId="20577"/>
        <pc:sldMkLst>
          <pc:docMk/>
          <pc:sldMk cId="0" sldId="300"/>
        </pc:sldMkLst>
        <pc:spChg chg="mod">
          <ac:chgData name="Langevin, Christian D" userId="c6cf8703-3b11-4b45-a4a0-dc93ff22b3b7" providerId="ADAL" clId="{46C705BC-5811-4A4A-BFB1-5F31B95F7F58}" dt="2023-01-05T15:39:54.757" v="52" actId="20577"/>
          <ac:spMkLst>
            <pc:docMk/>
            <pc:sldMk cId="0" sldId="300"/>
            <ac:spMk id="162818" creationId="{00000000-0000-0000-0000-000000000000}"/>
          </ac:spMkLst>
        </pc:spChg>
      </pc:sldChg>
      <pc:sldChg chg="del">
        <pc:chgData name="Langevin, Christian D" userId="c6cf8703-3b11-4b45-a4a0-dc93ff22b3b7" providerId="ADAL" clId="{46C705BC-5811-4A4A-BFB1-5F31B95F7F58}" dt="2023-01-05T15:36:49.420" v="0" actId="2696"/>
        <pc:sldMkLst>
          <pc:docMk/>
          <pc:sldMk cId="4256933666" sldId="657"/>
        </pc:sldMkLst>
      </pc:sldChg>
      <pc:sldChg chg="del">
        <pc:chgData name="Langevin, Christian D" userId="c6cf8703-3b11-4b45-a4a0-dc93ff22b3b7" providerId="ADAL" clId="{46C705BC-5811-4A4A-BFB1-5F31B95F7F58}" dt="2023-01-05T15:36:49.420" v="0" actId="2696"/>
        <pc:sldMkLst>
          <pc:docMk/>
          <pc:sldMk cId="3294037092" sldId="672"/>
        </pc:sldMkLst>
      </pc:sldChg>
      <pc:sldChg chg="del">
        <pc:chgData name="Langevin, Christian D" userId="c6cf8703-3b11-4b45-a4a0-dc93ff22b3b7" providerId="ADAL" clId="{46C705BC-5811-4A4A-BFB1-5F31B95F7F58}" dt="2023-01-05T15:36:49.420" v="0" actId="2696"/>
        <pc:sldMkLst>
          <pc:docMk/>
          <pc:sldMk cId="1685339984" sldId="690"/>
        </pc:sldMkLst>
      </pc:sldChg>
      <pc:sldChg chg="del">
        <pc:chgData name="Langevin, Christian D" userId="c6cf8703-3b11-4b45-a4a0-dc93ff22b3b7" providerId="ADAL" clId="{46C705BC-5811-4A4A-BFB1-5F31B95F7F58}" dt="2023-01-05T15:36:49.420" v="0" actId="2696"/>
        <pc:sldMkLst>
          <pc:docMk/>
          <pc:sldMk cId="3943058862" sldId="691"/>
        </pc:sldMkLst>
      </pc:sldChg>
      <pc:sldChg chg="del">
        <pc:chgData name="Langevin, Christian D" userId="c6cf8703-3b11-4b45-a4a0-dc93ff22b3b7" providerId="ADAL" clId="{46C705BC-5811-4A4A-BFB1-5F31B95F7F58}" dt="2023-01-05T15:36:49.420" v="0" actId="2696"/>
        <pc:sldMkLst>
          <pc:docMk/>
          <pc:sldMk cId="3734804801" sldId="692"/>
        </pc:sldMkLst>
      </pc:sldChg>
      <pc:sldChg chg="del">
        <pc:chgData name="Langevin, Christian D" userId="c6cf8703-3b11-4b45-a4a0-dc93ff22b3b7" providerId="ADAL" clId="{46C705BC-5811-4A4A-BFB1-5F31B95F7F58}" dt="2023-01-05T15:36:49.420" v="0" actId="2696"/>
        <pc:sldMkLst>
          <pc:docMk/>
          <pc:sldMk cId="695275675" sldId="693"/>
        </pc:sldMkLst>
      </pc:sldChg>
      <pc:sldChg chg="del">
        <pc:chgData name="Langevin, Christian D" userId="c6cf8703-3b11-4b45-a4a0-dc93ff22b3b7" providerId="ADAL" clId="{46C705BC-5811-4A4A-BFB1-5F31B95F7F58}" dt="2023-01-05T15:36:49.420" v="0" actId="2696"/>
        <pc:sldMkLst>
          <pc:docMk/>
          <pc:sldMk cId="2652302603" sldId="694"/>
        </pc:sldMkLst>
      </pc:sldChg>
      <pc:sldChg chg="del">
        <pc:chgData name="Langevin, Christian D" userId="c6cf8703-3b11-4b45-a4a0-dc93ff22b3b7" providerId="ADAL" clId="{46C705BC-5811-4A4A-BFB1-5F31B95F7F58}" dt="2023-01-05T15:36:49.420" v="0" actId="2696"/>
        <pc:sldMkLst>
          <pc:docMk/>
          <pc:sldMk cId="2794542421" sldId="695"/>
        </pc:sldMkLst>
      </pc:sldChg>
      <pc:sldChg chg="del">
        <pc:chgData name="Langevin, Christian D" userId="c6cf8703-3b11-4b45-a4a0-dc93ff22b3b7" providerId="ADAL" clId="{46C705BC-5811-4A4A-BFB1-5F31B95F7F58}" dt="2023-01-05T15:36:49.420" v="0" actId="2696"/>
        <pc:sldMkLst>
          <pc:docMk/>
          <pc:sldMk cId="2358009553" sldId="696"/>
        </pc:sldMkLst>
      </pc:sldChg>
      <pc:sldChg chg="del">
        <pc:chgData name="Langevin, Christian D" userId="c6cf8703-3b11-4b45-a4a0-dc93ff22b3b7" providerId="ADAL" clId="{46C705BC-5811-4A4A-BFB1-5F31B95F7F58}" dt="2023-01-05T15:36:49.420" v="0" actId="2696"/>
        <pc:sldMkLst>
          <pc:docMk/>
          <pc:sldMk cId="2460321754" sldId="697"/>
        </pc:sldMkLst>
      </pc:sldChg>
      <pc:sldChg chg="del">
        <pc:chgData name="Langevin, Christian D" userId="c6cf8703-3b11-4b45-a4a0-dc93ff22b3b7" providerId="ADAL" clId="{46C705BC-5811-4A4A-BFB1-5F31B95F7F58}" dt="2023-01-05T15:36:49.420" v="0" actId="2696"/>
        <pc:sldMkLst>
          <pc:docMk/>
          <pc:sldMk cId="2602719767" sldId="698"/>
        </pc:sldMkLst>
      </pc:sldChg>
      <pc:sldChg chg="del">
        <pc:chgData name="Langevin, Christian D" userId="c6cf8703-3b11-4b45-a4a0-dc93ff22b3b7" providerId="ADAL" clId="{46C705BC-5811-4A4A-BFB1-5F31B95F7F58}" dt="2023-01-05T15:36:49.420" v="0" actId="2696"/>
        <pc:sldMkLst>
          <pc:docMk/>
          <pc:sldMk cId="1791350256" sldId="699"/>
        </pc:sldMkLst>
      </pc:sldChg>
      <pc:sldChg chg="del">
        <pc:chgData name="Langevin, Christian D" userId="c6cf8703-3b11-4b45-a4a0-dc93ff22b3b7" providerId="ADAL" clId="{46C705BC-5811-4A4A-BFB1-5F31B95F7F58}" dt="2023-01-05T15:36:49.420" v="0" actId="2696"/>
        <pc:sldMkLst>
          <pc:docMk/>
          <pc:sldMk cId="3906785254" sldId="700"/>
        </pc:sldMkLst>
      </pc:sldChg>
      <pc:sldChg chg="del">
        <pc:chgData name="Langevin, Christian D" userId="c6cf8703-3b11-4b45-a4a0-dc93ff22b3b7" providerId="ADAL" clId="{46C705BC-5811-4A4A-BFB1-5F31B95F7F58}" dt="2023-01-05T15:36:49.420" v="0" actId="2696"/>
        <pc:sldMkLst>
          <pc:docMk/>
          <pc:sldMk cId="19858973" sldId="701"/>
        </pc:sldMkLst>
      </pc:sldChg>
      <pc:sldChg chg="del">
        <pc:chgData name="Langevin, Christian D" userId="c6cf8703-3b11-4b45-a4a0-dc93ff22b3b7" providerId="ADAL" clId="{46C705BC-5811-4A4A-BFB1-5F31B95F7F58}" dt="2023-01-05T15:36:49.420" v="0" actId="2696"/>
        <pc:sldMkLst>
          <pc:docMk/>
          <pc:sldMk cId="2771765840" sldId="702"/>
        </pc:sldMkLst>
      </pc:sldChg>
      <pc:sldChg chg="del">
        <pc:chgData name="Langevin, Christian D" userId="c6cf8703-3b11-4b45-a4a0-dc93ff22b3b7" providerId="ADAL" clId="{46C705BC-5811-4A4A-BFB1-5F31B95F7F58}" dt="2023-01-05T15:36:49.420" v="0" actId="2696"/>
        <pc:sldMkLst>
          <pc:docMk/>
          <pc:sldMk cId="14436601" sldId="703"/>
        </pc:sldMkLst>
      </pc:sldChg>
      <pc:sldChg chg="del">
        <pc:chgData name="Langevin, Christian D" userId="c6cf8703-3b11-4b45-a4a0-dc93ff22b3b7" providerId="ADAL" clId="{46C705BC-5811-4A4A-BFB1-5F31B95F7F58}" dt="2023-01-05T15:36:49.420" v="0" actId="2696"/>
        <pc:sldMkLst>
          <pc:docMk/>
          <pc:sldMk cId="2080357305" sldId="704"/>
        </pc:sldMkLst>
      </pc:sldChg>
      <pc:sldChg chg="del">
        <pc:chgData name="Langevin, Christian D" userId="c6cf8703-3b11-4b45-a4a0-dc93ff22b3b7" providerId="ADAL" clId="{46C705BC-5811-4A4A-BFB1-5F31B95F7F58}" dt="2023-01-05T15:36:49.420" v="0" actId="2696"/>
        <pc:sldMkLst>
          <pc:docMk/>
          <pc:sldMk cId="1085940030" sldId="705"/>
        </pc:sldMkLst>
      </pc:sldChg>
      <pc:sldChg chg="add">
        <pc:chgData name="Langevin, Christian D" userId="c6cf8703-3b11-4b45-a4a0-dc93ff22b3b7" providerId="ADAL" clId="{46C705BC-5811-4A4A-BFB1-5F31B95F7F58}" dt="2023-01-05T15:37:41.574" v="1"/>
        <pc:sldMkLst>
          <pc:docMk/>
          <pc:sldMk cId="85362057" sldId="1246"/>
        </pc:sldMkLst>
      </pc:sldChg>
      <pc:sldChg chg="add">
        <pc:chgData name="Langevin, Christian D" userId="c6cf8703-3b11-4b45-a4a0-dc93ff22b3b7" providerId="ADAL" clId="{46C705BC-5811-4A4A-BFB1-5F31B95F7F58}" dt="2023-01-05T15:37:41.574" v="1"/>
        <pc:sldMkLst>
          <pc:docMk/>
          <pc:sldMk cId="2921167174" sldId="1272"/>
        </pc:sldMkLst>
      </pc:sldChg>
      <pc:sldChg chg="add">
        <pc:chgData name="Langevin, Christian D" userId="c6cf8703-3b11-4b45-a4a0-dc93ff22b3b7" providerId="ADAL" clId="{46C705BC-5811-4A4A-BFB1-5F31B95F7F58}" dt="2023-01-05T15:37:41.574" v="1"/>
        <pc:sldMkLst>
          <pc:docMk/>
          <pc:sldMk cId="1697991623" sldId="1274"/>
        </pc:sldMkLst>
      </pc:sldChg>
      <pc:sldChg chg="add">
        <pc:chgData name="Langevin, Christian D" userId="c6cf8703-3b11-4b45-a4a0-dc93ff22b3b7" providerId="ADAL" clId="{46C705BC-5811-4A4A-BFB1-5F31B95F7F58}" dt="2023-01-05T15:37:41.574" v="1"/>
        <pc:sldMkLst>
          <pc:docMk/>
          <pc:sldMk cId="2666993281" sldId="1279"/>
        </pc:sldMkLst>
      </pc:sldChg>
      <pc:sldChg chg="add">
        <pc:chgData name="Langevin, Christian D" userId="c6cf8703-3b11-4b45-a4a0-dc93ff22b3b7" providerId="ADAL" clId="{46C705BC-5811-4A4A-BFB1-5F31B95F7F58}" dt="2023-01-05T15:37:41.574" v="1"/>
        <pc:sldMkLst>
          <pc:docMk/>
          <pc:sldMk cId="4107365418" sldId="1280"/>
        </pc:sldMkLst>
      </pc:sldChg>
      <pc:sldChg chg="add">
        <pc:chgData name="Langevin, Christian D" userId="c6cf8703-3b11-4b45-a4a0-dc93ff22b3b7" providerId="ADAL" clId="{46C705BC-5811-4A4A-BFB1-5F31B95F7F58}" dt="2023-01-05T15:37:41.574" v="1"/>
        <pc:sldMkLst>
          <pc:docMk/>
          <pc:sldMk cId="449953865" sldId="1283"/>
        </pc:sldMkLst>
      </pc:sldChg>
      <pc:sldChg chg="modSp add mod">
        <pc:chgData name="Langevin, Christian D" userId="c6cf8703-3b11-4b45-a4a0-dc93ff22b3b7" providerId="ADAL" clId="{46C705BC-5811-4A4A-BFB1-5F31B95F7F58}" dt="2023-01-05T15:38:28.810" v="6" actId="14100"/>
        <pc:sldMkLst>
          <pc:docMk/>
          <pc:sldMk cId="4272894167" sldId="1284"/>
        </pc:sldMkLst>
        <pc:spChg chg="mod">
          <ac:chgData name="Langevin, Christian D" userId="c6cf8703-3b11-4b45-a4a0-dc93ff22b3b7" providerId="ADAL" clId="{46C705BC-5811-4A4A-BFB1-5F31B95F7F58}" dt="2023-01-05T15:38:28.810" v="6" actId="14100"/>
          <ac:spMkLst>
            <pc:docMk/>
            <pc:sldMk cId="4272894167" sldId="1284"/>
            <ac:spMk id="2" creationId="{FEA1B581-D4F4-6340-B2A3-3576F3E668E4}"/>
          </ac:spMkLst>
        </pc:spChg>
      </pc:sldChg>
      <pc:sldChg chg="add">
        <pc:chgData name="Langevin, Christian D" userId="c6cf8703-3b11-4b45-a4a0-dc93ff22b3b7" providerId="ADAL" clId="{46C705BC-5811-4A4A-BFB1-5F31B95F7F58}" dt="2023-01-05T15:37:41.574" v="1"/>
        <pc:sldMkLst>
          <pc:docMk/>
          <pc:sldMk cId="316714323" sldId="1290"/>
        </pc:sldMkLst>
      </pc:sldChg>
      <pc:sldChg chg="modSp add mod">
        <pc:chgData name="Langevin, Christian D" userId="c6cf8703-3b11-4b45-a4a0-dc93ff22b3b7" providerId="ADAL" clId="{46C705BC-5811-4A4A-BFB1-5F31B95F7F58}" dt="2023-01-05T15:38:16.343" v="5" actId="14100"/>
        <pc:sldMkLst>
          <pc:docMk/>
          <pc:sldMk cId="732542642" sldId="1291"/>
        </pc:sldMkLst>
        <pc:spChg chg="mod">
          <ac:chgData name="Langevin, Christian D" userId="c6cf8703-3b11-4b45-a4a0-dc93ff22b3b7" providerId="ADAL" clId="{46C705BC-5811-4A4A-BFB1-5F31B95F7F58}" dt="2023-01-05T15:38:16.343" v="5" actId="14100"/>
          <ac:spMkLst>
            <pc:docMk/>
            <pc:sldMk cId="732542642" sldId="1291"/>
            <ac:spMk id="2" creationId="{FEA1B581-D4F4-6340-B2A3-3576F3E668E4}"/>
          </ac:spMkLst>
        </pc:spChg>
      </pc:sldChg>
      <pc:sldChg chg="add">
        <pc:chgData name="Langevin, Christian D" userId="c6cf8703-3b11-4b45-a4a0-dc93ff22b3b7" providerId="ADAL" clId="{46C705BC-5811-4A4A-BFB1-5F31B95F7F58}" dt="2023-01-05T15:37:41.574" v="1"/>
        <pc:sldMkLst>
          <pc:docMk/>
          <pc:sldMk cId="189425975" sldId="1292"/>
        </pc:sldMkLst>
      </pc:sldChg>
      <pc:sldChg chg="modSp add mod">
        <pc:chgData name="Langevin, Christian D" userId="c6cf8703-3b11-4b45-a4a0-dc93ff22b3b7" providerId="ADAL" clId="{46C705BC-5811-4A4A-BFB1-5F31B95F7F58}" dt="2023-01-05T15:38:43.820" v="7" actId="404"/>
        <pc:sldMkLst>
          <pc:docMk/>
          <pc:sldMk cId="2106034325" sldId="1295"/>
        </pc:sldMkLst>
        <pc:spChg chg="mod">
          <ac:chgData name="Langevin, Christian D" userId="c6cf8703-3b11-4b45-a4a0-dc93ff22b3b7" providerId="ADAL" clId="{46C705BC-5811-4A4A-BFB1-5F31B95F7F58}" dt="2023-01-05T15:38:43.820" v="7" actId="404"/>
          <ac:spMkLst>
            <pc:docMk/>
            <pc:sldMk cId="2106034325" sldId="1295"/>
            <ac:spMk id="6" creationId="{497DD0DD-4755-0A44-85F0-B1CC4625FD04}"/>
          </ac:spMkLst>
        </pc:spChg>
      </pc:sldChg>
      <pc:sldChg chg="add">
        <pc:chgData name="Langevin, Christian D" userId="c6cf8703-3b11-4b45-a4a0-dc93ff22b3b7" providerId="ADAL" clId="{46C705BC-5811-4A4A-BFB1-5F31B95F7F58}" dt="2023-01-05T15:37:41.574" v="1"/>
        <pc:sldMkLst>
          <pc:docMk/>
          <pc:sldMk cId="3363864792" sldId="1300"/>
        </pc:sldMkLst>
      </pc:sldChg>
      <pc:sldChg chg="modSp add mod">
        <pc:chgData name="Langevin, Christian D" userId="c6cf8703-3b11-4b45-a4a0-dc93ff22b3b7" providerId="ADAL" clId="{46C705BC-5811-4A4A-BFB1-5F31B95F7F58}" dt="2023-01-05T15:37:51.024" v="3" actId="404"/>
        <pc:sldMkLst>
          <pc:docMk/>
          <pc:sldMk cId="3110551770" sldId="1321"/>
        </pc:sldMkLst>
        <pc:spChg chg="mod">
          <ac:chgData name="Langevin, Christian D" userId="c6cf8703-3b11-4b45-a4a0-dc93ff22b3b7" providerId="ADAL" clId="{46C705BC-5811-4A4A-BFB1-5F31B95F7F58}" dt="2023-01-05T15:37:51.024" v="3" actId="404"/>
          <ac:spMkLst>
            <pc:docMk/>
            <pc:sldMk cId="3110551770" sldId="1321"/>
            <ac:spMk id="6" creationId="{811C52BF-6C62-1841-A751-5C7A6737E393}"/>
          </ac:spMkLst>
        </pc:spChg>
      </pc:sldChg>
      <pc:sldChg chg="add">
        <pc:chgData name="Langevin, Christian D" userId="c6cf8703-3b11-4b45-a4a0-dc93ff22b3b7" providerId="ADAL" clId="{46C705BC-5811-4A4A-BFB1-5F31B95F7F58}" dt="2023-01-05T15:37:41.574" v="1"/>
        <pc:sldMkLst>
          <pc:docMk/>
          <pc:sldMk cId="1923341692" sldId="1332"/>
        </pc:sldMkLst>
      </pc:sldChg>
      <pc:sldChg chg="add">
        <pc:chgData name="Langevin, Christian D" userId="c6cf8703-3b11-4b45-a4a0-dc93ff22b3b7" providerId="ADAL" clId="{46C705BC-5811-4A4A-BFB1-5F31B95F7F58}" dt="2023-01-05T15:37:41.574" v="1"/>
        <pc:sldMkLst>
          <pc:docMk/>
          <pc:sldMk cId="2642900728" sldId="1344"/>
        </pc:sldMkLst>
      </pc:sldChg>
      <pc:sldChg chg="add">
        <pc:chgData name="Langevin, Christian D" userId="c6cf8703-3b11-4b45-a4a0-dc93ff22b3b7" providerId="ADAL" clId="{46C705BC-5811-4A4A-BFB1-5F31B95F7F58}" dt="2023-01-05T15:37:41.574" v="1"/>
        <pc:sldMkLst>
          <pc:docMk/>
          <pc:sldMk cId="2877685965" sldId="1361"/>
        </pc:sldMkLst>
      </pc:sldChg>
      <pc:sldChg chg="add">
        <pc:chgData name="Langevin, Christian D" userId="c6cf8703-3b11-4b45-a4a0-dc93ff22b3b7" providerId="ADAL" clId="{46C705BC-5811-4A4A-BFB1-5F31B95F7F58}" dt="2023-01-05T15:37:41.574" v="1"/>
        <pc:sldMkLst>
          <pc:docMk/>
          <pc:sldMk cId="1296451515" sldId="1366"/>
        </pc:sldMkLst>
      </pc:sldChg>
      <pc:sldChg chg="add">
        <pc:chgData name="Langevin, Christian D" userId="c6cf8703-3b11-4b45-a4a0-dc93ff22b3b7" providerId="ADAL" clId="{46C705BC-5811-4A4A-BFB1-5F31B95F7F58}" dt="2023-01-05T15:37:41.574" v="1"/>
        <pc:sldMkLst>
          <pc:docMk/>
          <pc:sldMk cId="2580941366" sldId="1367"/>
        </pc:sldMkLst>
      </pc:sldChg>
      <pc:sldChg chg="add">
        <pc:chgData name="Langevin, Christian D" userId="c6cf8703-3b11-4b45-a4a0-dc93ff22b3b7" providerId="ADAL" clId="{46C705BC-5811-4A4A-BFB1-5F31B95F7F58}" dt="2023-01-05T15:37:41.574" v="1"/>
        <pc:sldMkLst>
          <pc:docMk/>
          <pc:sldMk cId="2031267118" sldId="1368"/>
        </pc:sldMkLst>
      </pc:sldChg>
      <pc:sldChg chg="add">
        <pc:chgData name="Langevin, Christian D" userId="c6cf8703-3b11-4b45-a4a0-dc93ff22b3b7" providerId="ADAL" clId="{46C705BC-5811-4A4A-BFB1-5F31B95F7F58}" dt="2023-01-05T15:37:41.574" v="1"/>
        <pc:sldMkLst>
          <pc:docMk/>
          <pc:sldMk cId="2462528882" sldId="1369"/>
        </pc:sldMkLst>
      </pc:sldChg>
      <pc:sldChg chg="add">
        <pc:chgData name="Langevin, Christian D" userId="c6cf8703-3b11-4b45-a4a0-dc93ff22b3b7" providerId="ADAL" clId="{46C705BC-5811-4A4A-BFB1-5F31B95F7F58}" dt="2023-01-05T15:37:41.574" v="1"/>
        <pc:sldMkLst>
          <pc:docMk/>
          <pc:sldMk cId="593370442" sldId="1370"/>
        </pc:sldMkLst>
      </pc:sldChg>
      <pc:sldChg chg="add">
        <pc:chgData name="Langevin, Christian D" userId="c6cf8703-3b11-4b45-a4a0-dc93ff22b3b7" providerId="ADAL" clId="{46C705BC-5811-4A4A-BFB1-5F31B95F7F58}" dt="2023-01-05T15:37:41.574" v="1"/>
        <pc:sldMkLst>
          <pc:docMk/>
          <pc:sldMk cId="3492045533" sldId="1371"/>
        </pc:sldMkLst>
      </pc:sldChg>
      <pc:sldChg chg="add">
        <pc:chgData name="Langevin, Christian D" userId="c6cf8703-3b11-4b45-a4a0-dc93ff22b3b7" providerId="ADAL" clId="{46C705BC-5811-4A4A-BFB1-5F31B95F7F58}" dt="2023-01-05T15:37:41.574" v="1"/>
        <pc:sldMkLst>
          <pc:docMk/>
          <pc:sldMk cId="4275045159" sldId="1372"/>
        </pc:sldMkLst>
      </pc:sldChg>
      <pc:sldChg chg="add">
        <pc:chgData name="Langevin, Christian D" userId="c6cf8703-3b11-4b45-a4a0-dc93ff22b3b7" providerId="ADAL" clId="{46C705BC-5811-4A4A-BFB1-5F31B95F7F58}" dt="2023-01-05T15:37:41.574" v="1"/>
        <pc:sldMkLst>
          <pc:docMk/>
          <pc:sldMk cId="609773129" sldId="1373"/>
        </pc:sldMkLst>
      </pc:sldChg>
      <pc:sldChg chg="add">
        <pc:chgData name="Langevin, Christian D" userId="c6cf8703-3b11-4b45-a4a0-dc93ff22b3b7" providerId="ADAL" clId="{46C705BC-5811-4A4A-BFB1-5F31B95F7F58}" dt="2023-01-05T15:37:41.574" v="1"/>
        <pc:sldMkLst>
          <pc:docMk/>
          <pc:sldMk cId="1783027960" sldId="1374"/>
        </pc:sldMkLst>
      </pc:sldChg>
      <pc:sldChg chg="add">
        <pc:chgData name="Langevin, Christian D" userId="c6cf8703-3b11-4b45-a4a0-dc93ff22b3b7" providerId="ADAL" clId="{46C705BC-5811-4A4A-BFB1-5F31B95F7F58}" dt="2023-01-05T15:37:41.574" v="1"/>
        <pc:sldMkLst>
          <pc:docMk/>
          <pc:sldMk cId="2217815403" sldId="1375"/>
        </pc:sldMkLst>
      </pc:sldChg>
    </pc:docChg>
  </pc:docChgLst>
  <pc:docChgLst>
    <pc:chgData name="Langevin, Christian D" userId="c6cf8703-3b11-4b45-a4a0-dc93ff22b3b7" providerId="ADAL" clId="{AD5845DF-17DF-3C41-A764-FFF0CA6981AC}"/>
    <pc:docChg chg="modSld">
      <pc:chgData name="Langevin, Christian D" userId="c6cf8703-3b11-4b45-a4a0-dc93ff22b3b7" providerId="ADAL" clId="{AD5845DF-17DF-3C41-A764-FFF0CA6981AC}" dt="2023-01-03T17:54:50.938" v="11" actId="20577"/>
      <pc:docMkLst>
        <pc:docMk/>
      </pc:docMkLst>
      <pc:sldChg chg="modSp mod">
        <pc:chgData name="Langevin, Christian D" userId="c6cf8703-3b11-4b45-a4a0-dc93ff22b3b7" providerId="ADAL" clId="{AD5845DF-17DF-3C41-A764-FFF0CA6981AC}" dt="2023-01-03T17:54:50.938" v="11" actId="20577"/>
        <pc:sldMkLst>
          <pc:docMk/>
          <pc:sldMk cId="0" sldId="300"/>
        </pc:sldMkLst>
        <pc:spChg chg="mod">
          <ac:chgData name="Langevin, Christian D" userId="c6cf8703-3b11-4b45-a4a0-dc93ff22b3b7" providerId="ADAL" clId="{AD5845DF-17DF-3C41-A764-FFF0CA6981AC}" dt="2023-01-03T17:54:50.938" v="11" actId="20577"/>
          <ac:spMkLst>
            <pc:docMk/>
            <pc:sldMk cId="0" sldId="300"/>
            <ac:spMk id="16281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Many of you are probably familiar with MT3D-USGS, which is a collaborative effort between SSPA and the USGS</a:t>
            </a:r>
          </a:p>
          <a:p>
            <a:r>
              <a:rPr lang="en-US" dirty="0"/>
              <a:t>I’ve been using MT3D for about 30 years, and I think it’s a great program.  In my earlier life I worked with </a:t>
            </a:r>
            <a:r>
              <a:rPr lang="en-US" dirty="0" err="1"/>
              <a:t>Weixing</a:t>
            </a:r>
            <a:r>
              <a:rPr lang="en-US" dirty="0"/>
              <a:t> Guo to couple MT3D and MODFLOW to create SEAWAT.</a:t>
            </a:r>
          </a:p>
          <a:p>
            <a:r>
              <a:rPr lang="en-US" dirty="0"/>
              <a:t>The purpose of this slide is to let you know that MT3D-USGS works with the output from MODFLOW 6 (for a regular grid and a couple other restrictions).</a:t>
            </a:r>
          </a:p>
          <a:p>
            <a:r>
              <a:rPr lang="en-US" dirty="0"/>
              <a:t>We’ve had a fair number of compatibility problems over the years with the Flow-Transport-Link File (though they should mostly be fixed now)</a:t>
            </a:r>
          </a:p>
          <a:p>
            <a:r>
              <a:rPr lang="en-US" dirty="0"/>
              <a:t>Our approach here was to have MT3D-USGS work directly with the output files from MODFLOW 6 rather than writing a separate FTL file.</a:t>
            </a:r>
          </a:p>
          <a:p>
            <a:endParaRPr lang="en-US" dirty="0"/>
          </a:p>
        </p:txBody>
      </p:sp>
    </p:spTree>
    <p:extLst>
      <p:ext uri="{BB962C8B-B14F-4D97-AF65-F5344CB8AC3E}">
        <p14:creationId xmlns:p14="http://schemas.microsoft.com/office/powerpoint/2010/main" val="1362613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Concentrations after 25 years</a:t>
            </a:r>
          </a:p>
        </p:txBody>
      </p:sp>
    </p:spTree>
    <p:extLst>
      <p:ext uri="{BB962C8B-B14F-4D97-AF65-F5344CB8AC3E}">
        <p14:creationId xmlns:p14="http://schemas.microsoft.com/office/powerpoint/2010/main" val="3744657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Concentrations after 25 years</a:t>
            </a:r>
          </a:p>
        </p:txBody>
      </p:sp>
    </p:spTree>
    <p:extLst>
      <p:ext uri="{BB962C8B-B14F-4D97-AF65-F5344CB8AC3E}">
        <p14:creationId xmlns:p14="http://schemas.microsoft.com/office/powerpoint/2010/main" val="338302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building and running a MODFLOW 6 solute transport model.  For this example, we will use the results from the flow model with the Voronoi grid as input to the solute transport model.  The solute transport model is simple and has a constant contaminant concentration of 100.  We will simulate the formation and movement of a solute plume over a 100-year period.  </a:t>
            </a:r>
          </a:p>
        </p:txBody>
      </p:sp>
      <p:sp>
        <p:nvSpPr>
          <p:cNvPr id="4" name="Slide Number Placeholder 3"/>
          <p:cNvSpPr>
            <a:spLocks noGrp="1"/>
          </p:cNvSpPr>
          <p:nvPr>
            <p:ph type="sldNum" sz="quarter" idx="5"/>
          </p:nvPr>
        </p:nvSpPr>
        <p:spPr/>
        <p:txBody>
          <a:bodyPr/>
          <a:lstStyle/>
          <a:p>
            <a:fld id="{C2E4511F-89AD-4F41-8904-318FB6FBD11F}" type="slidenum">
              <a:rPr lang="en-US" smtClean="0"/>
              <a:t>17</a:t>
            </a:fld>
            <a:endParaRPr lang="en-US"/>
          </a:p>
        </p:txBody>
      </p:sp>
    </p:spTree>
    <p:extLst>
      <p:ext uri="{BB962C8B-B14F-4D97-AF65-F5344CB8AC3E}">
        <p14:creationId xmlns:p14="http://schemas.microsoft.com/office/powerpoint/2010/main" val="1536052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576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006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812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5929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now going to switch over to a </a:t>
            </a:r>
            <a:r>
              <a:rPr lang="en-US" dirty="0" err="1"/>
              <a:t>jupyter</a:t>
            </a:r>
            <a:r>
              <a:rPr lang="en-US" dirty="0"/>
              <a:t> notebook and create a simple saltwater intrusion simulation based on the classic Henry problem. For this simulation, we have freshwater flowing into the box on the left side and a sloping seawater boundary on the right side.  For this variation of the Henry problem, the seawater boundary has a sinusoidal variation to replicate the effect of tides.</a:t>
            </a:r>
          </a:p>
          <a:p>
            <a:endParaRPr lang="en-US" dirty="0"/>
          </a:p>
        </p:txBody>
      </p:sp>
      <p:sp>
        <p:nvSpPr>
          <p:cNvPr id="4" name="Slide Number Placeholder 3"/>
          <p:cNvSpPr>
            <a:spLocks noGrp="1"/>
          </p:cNvSpPr>
          <p:nvPr>
            <p:ph type="sldNum" sz="quarter" idx="5"/>
          </p:nvPr>
        </p:nvSpPr>
        <p:spPr/>
        <p:txBody>
          <a:bodyPr/>
          <a:lstStyle/>
          <a:p>
            <a:fld id="{C2E4511F-89AD-4F41-8904-318FB6FBD11F}" type="slidenum">
              <a:rPr lang="en-US" smtClean="0"/>
              <a:t>29</a:t>
            </a:fld>
            <a:endParaRPr lang="en-US"/>
          </a:p>
        </p:txBody>
      </p:sp>
    </p:spTree>
    <p:extLst>
      <p:ext uri="{BB962C8B-B14F-4D97-AF65-F5344CB8AC3E}">
        <p14:creationId xmlns:p14="http://schemas.microsoft.com/office/powerpoint/2010/main" val="70931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076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What kind of modeler would I be if I didn’t put in an a partial differential equation…</a:t>
            </a:r>
          </a:p>
          <a:p>
            <a:endParaRPr lang="en-US" dirty="0"/>
          </a:p>
        </p:txBody>
      </p:sp>
    </p:spTree>
    <p:extLst>
      <p:ext uri="{BB962C8B-B14F-4D97-AF65-F5344CB8AC3E}">
        <p14:creationId xmlns:p14="http://schemas.microsoft.com/office/powerpoint/2010/main" val="256558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6516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2015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8410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281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Provides SEAWAT capabilities plus much more (Newton, unstructured grid, advanced packages, …)</a:t>
            </a:r>
          </a:p>
        </p:txBody>
      </p:sp>
    </p:spTree>
    <p:extLst>
      <p:ext uri="{BB962C8B-B14F-4D97-AF65-F5344CB8AC3E}">
        <p14:creationId xmlns:p14="http://schemas.microsoft.com/office/powerpoint/2010/main" val="3481552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Provides SEAWAT capabilities plus much more (Newton, unstructured grid, advanced packages, …)</a:t>
            </a:r>
          </a:p>
        </p:txBody>
      </p:sp>
    </p:spTree>
    <p:extLst>
      <p:ext uri="{BB962C8B-B14F-4D97-AF65-F5344CB8AC3E}">
        <p14:creationId xmlns:p14="http://schemas.microsoft.com/office/powerpoint/2010/main" val="3581476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609600" y="461964"/>
            <a:ext cx="27432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609600" y="6094414"/>
            <a:ext cx="1524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6—Transport and Variable-Density Flow</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3639-F019-1540-A614-A8B2EFEE3C52}"/>
              </a:ext>
            </a:extLst>
          </p:cNvPr>
          <p:cNvSpPr>
            <a:spLocks noGrp="1"/>
          </p:cNvSpPr>
          <p:nvPr>
            <p:ph type="title"/>
          </p:nvPr>
        </p:nvSpPr>
        <p:spPr/>
        <p:txBody>
          <a:bodyPr/>
          <a:lstStyle/>
          <a:p>
            <a:r>
              <a:rPr lang="en-US" dirty="0"/>
              <a:t>Coupled Variable-Density Flow and Transport</a:t>
            </a:r>
          </a:p>
        </p:txBody>
      </p:sp>
      <p:sp>
        <p:nvSpPr>
          <p:cNvPr id="6" name="Content Placeholder 5">
            <a:extLst>
              <a:ext uri="{FF2B5EF4-FFF2-40B4-BE49-F238E27FC236}">
                <a16:creationId xmlns:a16="http://schemas.microsoft.com/office/drawing/2014/main" id="{497DD0DD-4755-0A44-85F0-B1CC4625FD04}"/>
              </a:ext>
            </a:extLst>
          </p:cNvPr>
          <p:cNvSpPr>
            <a:spLocks noGrp="1"/>
          </p:cNvSpPr>
          <p:nvPr>
            <p:ph idx="1"/>
          </p:nvPr>
        </p:nvSpPr>
        <p:spPr>
          <a:xfrm>
            <a:off x="1905000" y="1885950"/>
            <a:ext cx="5486400" cy="3905250"/>
          </a:xfrm>
        </p:spPr>
        <p:txBody>
          <a:bodyPr/>
          <a:lstStyle/>
          <a:p>
            <a:r>
              <a:rPr lang="en-US" sz="2400" dirty="0"/>
              <a:t>SEAWAT capabilities now available in MODFLOW 6</a:t>
            </a:r>
          </a:p>
          <a:p>
            <a:pPr lvl="1"/>
            <a:r>
              <a:rPr lang="en-US" sz="2000" dirty="0"/>
              <a:t>Coupled variable-density flow and transport</a:t>
            </a:r>
          </a:p>
          <a:p>
            <a:r>
              <a:rPr lang="en-US" sz="2400" dirty="0"/>
              <a:t>Density can be a function of one or more solute concentrations</a:t>
            </a:r>
          </a:p>
          <a:p>
            <a:r>
              <a:rPr lang="en-US" sz="2400" dirty="0"/>
              <a:t>Bonus!</a:t>
            </a:r>
          </a:p>
          <a:p>
            <a:pPr lvl="1"/>
            <a:r>
              <a:rPr lang="en-US" sz="2000" dirty="0"/>
              <a:t>Flexible unstructured meshes</a:t>
            </a:r>
          </a:p>
          <a:p>
            <a:pPr lvl="1"/>
            <a:r>
              <a:rPr lang="en-US" sz="2000" dirty="0"/>
              <a:t>Newton-Raphson formulation</a:t>
            </a:r>
          </a:p>
        </p:txBody>
      </p:sp>
      <p:pic>
        <p:nvPicPr>
          <p:cNvPr id="9" name="Picture 8">
            <a:extLst>
              <a:ext uri="{FF2B5EF4-FFF2-40B4-BE49-F238E27FC236}">
                <a16:creationId xmlns:a16="http://schemas.microsoft.com/office/drawing/2014/main" id="{318A325C-C88E-3FB9-5F88-9FF8CBF29AEC}"/>
              </a:ext>
            </a:extLst>
          </p:cNvPr>
          <p:cNvPicPr>
            <a:picLocks noChangeAspect="1"/>
          </p:cNvPicPr>
          <p:nvPr/>
        </p:nvPicPr>
        <p:blipFill>
          <a:blip r:embed="rId3"/>
          <a:stretch>
            <a:fillRect/>
          </a:stretch>
        </p:blipFill>
        <p:spPr>
          <a:xfrm>
            <a:off x="7428783" y="1885950"/>
            <a:ext cx="2858219" cy="3821818"/>
          </a:xfrm>
          <a:prstGeom prst="rect">
            <a:avLst/>
          </a:prstGeom>
        </p:spPr>
      </p:pic>
    </p:spTree>
    <p:extLst>
      <p:ext uri="{BB962C8B-B14F-4D97-AF65-F5344CB8AC3E}">
        <p14:creationId xmlns:p14="http://schemas.microsoft.com/office/powerpoint/2010/main" val="210603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3639-F019-1540-A614-A8B2EFEE3C52}"/>
              </a:ext>
            </a:extLst>
          </p:cNvPr>
          <p:cNvSpPr>
            <a:spLocks noGrp="1"/>
          </p:cNvSpPr>
          <p:nvPr>
            <p:ph type="title"/>
          </p:nvPr>
        </p:nvSpPr>
        <p:spPr/>
        <p:txBody>
          <a:bodyPr/>
          <a:lstStyle/>
          <a:p>
            <a:r>
              <a:rPr lang="en-US" dirty="0"/>
              <a:t>Coupled Variable-Density Flow and Transport</a:t>
            </a:r>
          </a:p>
        </p:txBody>
      </p:sp>
      <p:sp>
        <p:nvSpPr>
          <p:cNvPr id="6" name="Content Placeholder 5">
            <a:extLst>
              <a:ext uri="{FF2B5EF4-FFF2-40B4-BE49-F238E27FC236}">
                <a16:creationId xmlns:a16="http://schemas.microsoft.com/office/drawing/2014/main" id="{497DD0DD-4755-0A44-85F0-B1CC4625FD04}"/>
              </a:ext>
            </a:extLst>
          </p:cNvPr>
          <p:cNvSpPr>
            <a:spLocks noGrp="1"/>
          </p:cNvSpPr>
          <p:nvPr>
            <p:ph idx="1"/>
          </p:nvPr>
        </p:nvSpPr>
        <p:spPr>
          <a:xfrm>
            <a:off x="1905000" y="1885950"/>
            <a:ext cx="4876800" cy="3371850"/>
          </a:xfrm>
        </p:spPr>
        <p:txBody>
          <a:bodyPr/>
          <a:lstStyle/>
          <a:p>
            <a:r>
              <a:rPr lang="en-US" dirty="0"/>
              <a:t>Run GWF and GWT in same simulation</a:t>
            </a:r>
          </a:p>
          <a:p>
            <a:r>
              <a:rPr lang="en-US" dirty="0"/>
              <a:t>Turn on Buoyancy Package in GWF Model</a:t>
            </a:r>
          </a:p>
          <a:p>
            <a:r>
              <a:rPr lang="en-US" dirty="0"/>
              <a:t>Represent salt as a chemical species</a:t>
            </a:r>
          </a:p>
        </p:txBody>
      </p:sp>
      <p:pic>
        <p:nvPicPr>
          <p:cNvPr id="7" name="Picture 6">
            <a:extLst>
              <a:ext uri="{FF2B5EF4-FFF2-40B4-BE49-F238E27FC236}">
                <a16:creationId xmlns:a16="http://schemas.microsoft.com/office/drawing/2014/main" id="{554818B5-937A-9048-95ED-30EC99AB6467}"/>
              </a:ext>
            </a:extLst>
          </p:cNvPr>
          <p:cNvPicPr>
            <a:picLocks noChangeAspect="1"/>
          </p:cNvPicPr>
          <p:nvPr/>
        </p:nvPicPr>
        <p:blipFill>
          <a:blip r:embed="rId5"/>
          <a:stretch>
            <a:fillRect/>
          </a:stretch>
        </p:blipFill>
        <p:spPr>
          <a:xfrm>
            <a:off x="7315202" y="1828800"/>
            <a:ext cx="2487371" cy="1341614"/>
          </a:xfrm>
          <a:prstGeom prst="rect">
            <a:avLst/>
          </a:prstGeom>
          <a:solidFill>
            <a:schemeClr val="bg1"/>
          </a:solidFill>
          <a:ln>
            <a:noFill/>
          </a:ln>
        </p:spPr>
      </p:pic>
      <p:pic>
        <p:nvPicPr>
          <p:cNvPr id="8" name="Online Media 3" descr="movie">
            <a:extLst>
              <a:ext uri="{FF2B5EF4-FFF2-40B4-BE49-F238E27FC236}">
                <a16:creationId xmlns:a16="http://schemas.microsoft.com/office/drawing/2014/main" id="{F9EBDCBA-365C-A640-A750-26921E86E9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83388" y="3429002"/>
            <a:ext cx="2150997" cy="2150997"/>
          </a:xfrm>
          <a:prstGeom prst="rect">
            <a:avLst/>
          </a:prstGeom>
        </p:spPr>
      </p:pic>
    </p:spTree>
    <p:extLst>
      <p:ext uri="{BB962C8B-B14F-4D97-AF65-F5344CB8AC3E}">
        <p14:creationId xmlns:p14="http://schemas.microsoft.com/office/powerpoint/2010/main" val="20312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4C05F-C2FC-984B-A326-C4A07B1DDC61}"/>
              </a:ext>
            </a:extLst>
          </p:cNvPr>
          <p:cNvSpPr>
            <a:spLocks noGrp="1"/>
          </p:cNvSpPr>
          <p:nvPr>
            <p:ph type="title"/>
          </p:nvPr>
        </p:nvSpPr>
        <p:spPr/>
        <p:txBody>
          <a:bodyPr/>
          <a:lstStyle/>
          <a:p>
            <a:r>
              <a:rPr lang="en-US" dirty="0"/>
              <a:t>examples</a:t>
            </a:r>
          </a:p>
        </p:txBody>
      </p:sp>
      <p:sp>
        <p:nvSpPr>
          <p:cNvPr id="4" name="Text Placeholder 3">
            <a:extLst>
              <a:ext uri="{FF2B5EF4-FFF2-40B4-BE49-F238E27FC236}">
                <a16:creationId xmlns:a16="http://schemas.microsoft.com/office/drawing/2014/main" id="{00F985E8-DF9A-534C-A7F8-CC38C9EB06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3864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276172-CD3F-A940-977A-CA83C6ED4E2A}"/>
              </a:ext>
            </a:extLst>
          </p:cNvPr>
          <p:cNvSpPr/>
          <p:nvPr/>
        </p:nvSpPr>
        <p:spPr bwMode="auto">
          <a:xfrm>
            <a:off x="6629400" y="1774415"/>
            <a:ext cx="2912336" cy="3864387"/>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032401F-68B9-734B-AF7A-8DA9BDCD6530}"/>
              </a:ext>
            </a:extLst>
          </p:cNvPr>
          <p:cNvSpPr>
            <a:spLocks noGrp="1"/>
          </p:cNvSpPr>
          <p:nvPr>
            <p:ph type="title"/>
          </p:nvPr>
        </p:nvSpPr>
        <p:spPr/>
        <p:txBody>
          <a:bodyPr/>
          <a:lstStyle/>
          <a:p>
            <a:r>
              <a:rPr lang="en-US" dirty="0"/>
              <a:t>Advanced Packages and Water Mover</a:t>
            </a:r>
          </a:p>
        </p:txBody>
      </p:sp>
      <p:pic>
        <p:nvPicPr>
          <p:cNvPr id="1026" name="Picture 2">
            <a:extLst>
              <a:ext uri="{FF2B5EF4-FFF2-40B4-BE49-F238E27FC236}">
                <a16:creationId xmlns:a16="http://schemas.microsoft.com/office/drawing/2014/main" id="{50126B1B-2977-AC46-8AAA-9BCDBE02F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911692"/>
            <a:ext cx="3842308" cy="3193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01C9B8-5155-6747-AFFF-442062DFD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864" y="1774415"/>
            <a:ext cx="2759936" cy="386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36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276172-CD3F-A940-977A-CA83C6ED4E2A}"/>
              </a:ext>
            </a:extLst>
          </p:cNvPr>
          <p:cNvSpPr/>
          <p:nvPr/>
        </p:nvSpPr>
        <p:spPr bwMode="auto">
          <a:xfrm>
            <a:off x="6096000" y="2133600"/>
            <a:ext cx="4343400" cy="2544186"/>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032401F-68B9-734B-AF7A-8DA9BDCD6530}"/>
              </a:ext>
            </a:extLst>
          </p:cNvPr>
          <p:cNvSpPr>
            <a:spLocks noGrp="1"/>
          </p:cNvSpPr>
          <p:nvPr>
            <p:ph type="title"/>
          </p:nvPr>
        </p:nvSpPr>
        <p:spPr/>
        <p:txBody>
          <a:bodyPr/>
          <a:lstStyle/>
          <a:p>
            <a:r>
              <a:rPr lang="en-US" dirty="0"/>
              <a:t>Surface and Groundwater Flow and Transport</a:t>
            </a:r>
          </a:p>
        </p:txBody>
      </p:sp>
      <p:pic>
        <p:nvPicPr>
          <p:cNvPr id="1026" name="Picture 2">
            <a:extLst>
              <a:ext uri="{FF2B5EF4-FFF2-40B4-BE49-F238E27FC236}">
                <a16:creationId xmlns:a16="http://schemas.microsoft.com/office/drawing/2014/main" id="{50126B1B-2977-AC46-8AAA-9BCDBE02F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911692"/>
            <a:ext cx="3842308" cy="31937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659D66C-A541-F647-B150-99922B5AD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140" y="2229259"/>
            <a:ext cx="3999135" cy="2399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10928E-ECE2-F344-9234-5EA97B22747B}"/>
              </a:ext>
            </a:extLst>
          </p:cNvPr>
          <p:cNvSpPr txBox="1"/>
          <p:nvPr/>
        </p:nvSpPr>
        <p:spPr>
          <a:xfrm>
            <a:off x="6454024" y="4706949"/>
            <a:ext cx="3810000" cy="461665"/>
          </a:xfrm>
          <a:prstGeom prst="rect">
            <a:avLst/>
          </a:prstGeom>
          <a:noFill/>
        </p:spPr>
        <p:txBody>
          <a:bodyPr wrap="square" rtlCol="0">
            <a:spAutoFit/>
          </a:bodyPr>
          <a:lstStyle/>
          <a:p>
            <a:r>
              <a:rPr lang="en-US" sz="1200" dirty="0">
                <a:solidFill>
                  <a:schemeClr val="bg1">
                    <a:lumMod val="95000"/>
                  </a:schemeClr>
                </a:solidFill>
              </a:rPr>
              <a:t>Comparison between MODFLOW 6 (solid lines) and GWT (dashed lines)</a:t>
            </a:r>
          </a:p>
        </p:txBody>
      </p:sp>
    </p:spTree>
    <p:extLst>
      <p:ext uri="{BB962C8B-B14F-4D97-AF65-F5344CB8AC3E}">
        <p14:creationId xmlns:p14="http://schemas.microsoft.com/office/powerpoint/2010/main" val="192334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4045-106C-912A-A894-F43FAC2A9522}"/>
              </a:ext>
            </a:extLst>
          </p:cNvPr>
          <p:cNvSpPr>
            <a:spLocks noGrp="1"/>
          </p:cNvSpPr>
          <p:nvPr>
            <p:ph type="title"/>
          </p:nvPr>
        </p:nvSpPr>
        <p:spPr/>
        <p:txBody>
          <a:bodyPr/>
          <a:lstStyle/>
          <a:p>
            <a:r>
              <a:rPr lang="en-US" dirty="0"/>
              <a:t>Transport and Local Grid Refinement</a:t>
            </a:r>
          </a:p>
        </p:txBody>
      </p:sp>
      <p:pic>
        <p:nvPicPr>
          <p:cNvPr id="4098" name="Picture 2">
            <a:extLst>
              <a:ext uri="{FF2B5EF4-FFF2-40B4-BE49-F238E27FC236}">
                <a16:creationId xmlns:a16="http://schemas.microsoft.com/office/drawing/2014/main" id="{C96F345C-6849-4FD0-BB32-D2EBF9D38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492" y="2133602"/>
            <a:ext cx="6183021" cy="3177385"/>
          </a:xfrm>
          <a:prstGeom prst="rect">
            <a:avLst/>
          </a:prstGeom>
          <a:solidFill>
            <a:schemeClr val="bg2">
              <a:lumMod val="60000"/>
              <a:lumOff val="40000"/>
            </a:schemeClr>
          </a:solidFill>
        </p:spPr>
      </p:pic>
    </p:spTree>
    <p:extLst>
      <p:ext uri="{BB962C8B-B14F-4D97-AF65-F5344CB8AC3E}">
        <p14:creationId xmlns:p14="http://schemas.microsoft.com/office/powerpoint/2010/main" val="178302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gineering drawing&#10;&#10;Description automatically generated">
            <a:extLst>
              <a:ext uri="{FF2B5EF4-FFF2-40B4-BE49-F238E27FC236}">
                <a16:creationId xmlns:a16="http://schemas.microsoft.com/office/drawing/2014/main" id="{8E93875F-F4C3-4A46-F540-F8D668B0EA94}"/>
              </a:ext>
            </a:extLst>
          </p:cNvPr>
          <p:cNvPicPr>
            <a:picLocks noChangeAspect="1"/>
          </p:cNvPicPr>
          <p:nvPr/>
        </p:nvPicPr>
        <p:blipFill>
          <a:blip r:embed="rId2"/>
          <a:stretch>
            <a:fillRect/>
          </a:stretch>
        </p:blipFill>
        <p:spPr>
          <a:xfrm>
            <a:off x="3352800" y="1219200"/>
            <a:ext cx="6231012" cy="4248150"/>
          </a:xfrm>
          <a:prstGeom prst="rect">
            <a:avLst/>
          </a:prstGeom>
        </p:spPr>
      </p:pic>
    </p:spTree>
    <p:extLst>
      <p:ext uri="{BB962C8B-B14F-4D97-AF65-F5344CB8AC3E}">
        <p14:creationId xmlns:p14="http://schemas.microsoft.com/office/powerpoint/2010/main" val="2217815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E420-7614-D13A-87A6-AA8259694E2B}"/>
              </a:ext>
            </a:extLst>
          </p:cNvPr>
          <p:cNvSpPr>
            <a:spLocks noGrp="1"/>
          </p:cNvSpPr>
          <p:nvPr>
            <p:ph type="title"/>
          </p:nvPr>
        </p:nvSpPr>
        <p:spPr/>
        <p:txBody>
          <a:bodyPr/>
          <a:lstStyle/>
          <a:p>
            <a:r>
              <a:rPr lang="en-US" dirty="0"/>
              <a:t>Solute Transport Example</a:t>
            </a:r>
          </a:p>
        </p:txBody>
      </p:sp>
      <p:sp>
        <p:nvSpPr>
          <p:cNvPr id="3" name="Content Placeholder 2">
            <a:extLst>
              <a:ext uri="{FF2B5EF4-FFF2-40B4-BE49-F238E27FC236}">
                <a16:creationId xmlns:a16="http://schemas.microsoft.com/office/drawing/2014/main" id="{B2337DDB-75B2-5041-CDDD-B468923D5C94}"/>
              </a:ext>
            </a:extLst>
          </p:cNvPr>
          <p:cNvSpPr>
            <a:spLocks noGrp="1"/>
          </p:cNvSpPr>
          <p:nvPr>
            <p:ph idx="1"/>
          </p:nvPr>
        </p:nvSpPr>
        <p:spPr>
          <a:xfrm>
            <a:off x="838200" y="1825625"/>
            <a:ext cx="3850037" cy="4351338"/>
          </a:xfrm>
        </p:spPr>
        <p:txBody>
          <a:bodyPr/>
          <a:lstStyle/>
          <a:p>
            <a:r>
              <a:rPr lang="en-US" sz="2400" dirty="0"/>
              <a:t>Use flow model from example 4 </a:t>
            </a:r>
          </a:p>
          <a:p>
            <a:r>
              <a:rPr lang="en-US" sz="2400" dirty="0"/>
              <a:t>Introduce contaminant source at location (x, y) = (6000, 4000)</a:t>
            </a:r>
          </a:p>
          <a:p>
            <a:r>
              <a:rPr lang="en-US" sz="2400" dirty="0"/>
              <a:t>Simulate 100 years of contaminant migration</a:t>
            </a:r>
          </a:p>
          <a:p>
            <a:r>
              <a:rPr lang="en-US" sz="2400" dirty="0"/>
              <a:t>Visualize results</a:t>
            </a:r>
          </a:p>
        </p:txBody>
      </p:sp>
      <p:pic>
        <p:nvPicPr>
          <p:cNvPr id="1025" name="Picture 1">
            <a:extLst>
              <a:ext uri="{FF2B5EF4-FFF2-40B4-BE49-F238E27FC236}">
                <a16:creationId xmlns:a16="http://schemas.microsoft.com/office/drawing/2014/main" id="{AD5C7F75-E567-7187-FF64-52BFFF49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213" y="1690688"/>
            <a:ext cx="5401705" cy="402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48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04FE-F2B2-D84C-8777-0488F913AAB1}"/>
              </a:ext>
            </a:extLst>
          </p:cNvPr>
          <p:cNvSpPr>
            <a:spLocks noGrp="1"/>
          </p:cNvSpPr>
          <p:nvPr>
            <p:ph type="title"/>
          </p:nvPr>
        </p:nvSpPr>
        <p:spPr/>
        <p:txBody>
          <a:bodyPr/>
          <a:lstStyle/>
          <a:p>
            <a:r>
              <a:rPr lang="en-US" dirty="0"/>
              <a:t>Coupled Flow and Transport Capabilities</a:t>
            </a:r>
          </a:p>
        </p:txBody>
      </p:sp>
      <p:pic>
        <p:nvPicPr>
          <p:cNvPr id="4" name="movie">
            <a:hlinkClick r:id="" action="ppaction://media"/>
            <a:extLst>
              <a:ext uri="{FF2B5EF4-FFF2-40B4-BE49-F238E27FC236}">
                <a16:creationId xmlns:a16="http://schemas.microsoft.com/office/drawing/2014/main" id="{B08B4DDE-56D8-AB47-B240-58C101AF17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422" r="8368" b="12578"/>
          <a:stretch/>
        </p:blipFill>
        <p:spPr>
          <a:xfrm>
            <a:off x="3481397" y="2209802"/>
            <a:ext cx="5193486" cy="2644959"/>
          </a:xfrm>
          <a:prstGeom prst="rect">
            <a:avLst/>
          </a:prstGeom>
        </p:spPr>
      </p:pic>
    </p:spTree>
    <p:extLst>
      <p:ext uri="{BB962C8B-B14F-4D97-AF65-F5344CB8AC3E}">
        <p14:creationId xmlns:p14="http://schemas.microsoft.com/office/powerpoint/2010/main" val="8536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546124C8-5294-9041-A150-62CF33DCDDA4}"/>
              </a:ext>
            </a:extLst>
          </p:cNvPr>
          <p:cNvSpPr/>
          <p:nvPr/>
        </p:nvSpPr>
        <p:spPr bwMode="auto">
          <a:xfrm>
            <a:off x="4578829" y="2557576"/>
            <a:ext cx="3989662" cy="290594"/>
          </a:xfrm>
          <a:custGeom>
            <a:avLst/>
            <a:gdLst>
              <a:gd name="connsiteX0" fmla="*/ 0 w 5230678"/>
              <a:gd name="connsiteY0" fmla="*/ 387458 h 387458"/>
              <a:gd name="connsiteX1" fmla="*/ 433953 w 5230678"/>
              <a:gd name="connsiteY1" fmla="*/ 364211 h 387458"/>
              <a:gd name="connsiteX2" fmla="*/ 829159 w 5230678"/>
              <a:gd name="connsiteY2" fmla="*/ 333214 h 387458"/>
              <a:gd name="connsiteX3" fmla="*/ 1720312 w 5230678"/>
              <a:gd name="connsiteY3" fmla="*/ 255722 h 387458"/>
              <a:gd name="connsiteX4" fmla="*/ 2611464 w 5230678"/>
              <a:gd name="connsiteY4" fmla="*/ 193729 h 387458"/>
              <a:gd name="connsiteX5" fmla="*/ 3409627 w 5230678"/>
              <a:gd name="connsiteY5" fmla="*/ 139485 h 387458"/>
              <a:gd name="connsiteX6" fmla="*/ 4192292 w 5230678"/>
              <a:gd name="connsiteY6" fmla="*/ 69743 h 387458"/>
              <a:gd name="connsiteX7" fmla="*/ 4618495 w 5230678"/>
              <a:gd name="connsiteY7" fmla="*/ 38746 h 387458"/>
              <a:gd name="connsiteX8" fmla="*/ 5230678 w 5230678"/>
              <a:gd name="connsiteY8" fmla="*/ 0 h 38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678" h="387458">
                <a:moveTo>
                  <a:pt x="0" y="387458"/>
                </a:moveTo>
                <a:lnTo>
                  <a:pt x="433953" y="364211"/>
                </a:lnTo>
                <a:lnTo>
                  <a:pt x="829159" y="333214"/>
                </a:lnTo>
                <a:lnTo>
                  <a:pt x="1720312" y="255722"/>
                </a:lnTo>
                <a:lnTo>
                  <a:pt x="2611464" y="193729"/>
                </a:lnTo>
                <a:lnTo>
                  <a:pt x="3409627" y="139485"/>
                </a:lnTo>
                <a:lnTo>
                  <a:pt x="4192292" y="69743"/>
                </a:lnTo>
                <a:lnTo>
                  <a:pt x="4618495" y="38746"/>
                </a:lnTo>
                <a:lnTo>
                  <a:pt x="5230678" y="0"/>
                </a:lnTo>
              </a:path>
            </a:pathLst>
          </a:cu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 name="Freeform 3">
            <a:extLst>
              <a:ext uri="{FF2B5EF4-FFF2-40B4-BE49-F238E27FC236}">
                <a16:creationId xmlns:a16="http://schemas.microsoft.com/office/drawing/2014/main" id="{82B29CED-1DD6-B643-BA83-B37D94C1538D}"/>
              </a:ext>
            </a:extLst>
          </p:cNvPr>
          <p:cNvSpPr/>
          <p:nvPr/>
        </p:nvSpPr>
        <p:spPr bwMode="auto">
          <a:xfrm>
            <a:off x="3182057" y="2845274"/>
            <a:ext cx="1375886" cy="1032986"/>
          </a:xfrm>
          <a:custGeom>
            <a:avLst/>
            <a:gdLst>
              <a:gd name="connsiteX0" fmla="*/ 594360 w 1834515"/>
              <a:gd name="connsiteY0" fmla="*/ 1371600 h 1377315"/>
              <a:gd name="connsiteX1" fmla="*/ 0 w 1834515"/>
              <a:gd name="connsiteY1" fmla="*/ 1377315 h 1377315"/>
              <a:gd name="connsiteX2" fmla="*/ 5715 w 1834515"/>
              <a:gd name="connsiteY2" fmla="*/ 0 h 1377315"/>
              <a:gd name="connsiteX3" fmla="*/ 1834515 w 1834515"/>
              <a:gd name="connsiteY3" fmla="*/ 0 h 1377315"/>
              <a:gd name="connsiteX4" fmla="*/ 588645 w 1834515"/>
              <a:gd name="connsiteY4" fmla="*/ 177165 h 1377315"/>
              <a:gd name="connsiteX5" fmla="*/ 594360 w 1834515"/>
              <a:gd name="connsiteY5" fmla="*/ 1371600 h 137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15" h="1377315">
                <a:moveTo>
                  <a:pt x="594360" y="1371600"/>
                </a:moveTo>
                <a:lnTo>
                  <a:pt x="0" y="1377315"/>
                </a:lnTo>
                <a:lnTo>
                  <a:pt x="5715" y="0"/>
                </a:lnTo>
                <a:lnTo>
                  <a:pt x="1834515" y="0"/>
                </a:lnTo>
                <a:lnTo>
                  <a:pt x="588645" y="177165"/>
                </a:lnTo>
                <a:lnTo>
                  <a:pt x="594360" y="1371600"/>
                </a:lnTo>
                <a:close/>
              </a:path>
            </a:pathLst>
          </a:custGeom>
          <a:solidFill>
            <a:srgbClr val="C00000"/>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 name="Title 1">
            <a:extLst>
              <a:ext uri="{FF2B5EF4-FFF2-40B4-BE49-F238E27FC236}">
                <a16:creationId xmlns:a16="http://schemas.microsoft.com/office/drawing/2014/main" id="{EC87980E-7E50-A643-A6F2-7BED45FDF810}"/>
              </a:ext>
            </a:extLst>
          </p:cNvPr>
          <p:cNvSpPr>
            <a:spLocks noGrp="1"/>
          </p:cNvSpPr>
          <p:nvPr>
            <p:ph type="title"/>
          </p:nvPr>
        </p:nvSpPr>
        <p:spPr>
          <a:xfrm>
            <a:off x="1752600" y="971550"/>
            <a:ext cx="8305800" cy="857250"/>
          </a:xfrm>
        </p:spPr>
        <p:txBody>
          <a:bodyPr/>
          <a:lstStyle/>
          <a:p>
            <a:r>
              <a:rPr lang="en-US" dirty="0"/>
              <a:t>Coastal Aquifer Simulation</a:t>
            </a:r>
          </a:p>
        </p:txBody>
      </p:sp>
      <p:sp>
        <p:nvSpPr>
          <p:cNvPr id="3" name="Freeform 2">
            <a:extLst>
              <a:ext uri="{FF2B5EF4-FFF2-40B4-BE49-F238E27FC236}">
                <a16:creationId xmlns:a16="http://schemas.microsoft.com/office/drawing/2014/main" id="{51DDEF01-2CD6-EE45-A633-ACEB8A3D7ED0}"/>
              </a:ext>
            </a:extLst>
          </p:cNvPr>
          <p:cNvSpPr/>
          <p:nvPr/>
        </p:nvSpPr>
        <p:spPr bwMode="auto">
          <a:xfrm>
            <a:off x="3619081" y="2286002"/>
            <a:ext cx="4953841" cy="1593077"/>
          </a:xfrm>
          <a:custGeom>
            <a:avLst/>
            <a:gdLst>
              <a:gd name="connsiteX0" fmla="*/ 0 w 6618515"/>
              <a:gd name="connsiteY0" fmla="*/ 1110343 h 2514600"/>
              <a:gd name="connsiteX1" fmla="*/ 6553200 w 6618515"/>
              <a:gd name="connsiteY1" fmla="*/ 0 h 2514600"/>
              <a:gd name="connsiteX2" fmla="*/ 6618515 w 6618515"/>
              <a:gd name="connsiteY2" fmla="*/ 1948543 h 2514600"/>
              <a:gd name="connsiteX3" fmla="*/ 32657 w 6618515"/>
              <a:gd name="connsiteY3" fmla="*/ 2514600 h 2514600"/>
              <a:gd name="connsiteX4" fmla="*/ 54429 w 6618515"/>
              <a:gd name="connsiteY4" fmla="*/ 1099458 h 2514600"/>
              <a:gd name="connsiteX0" fmla="*/ 0 w 6593115"/>
              <a:gd name="connsiteY0" fmla="*/ 1090180 h 2514600"/>
              <a:gd name="connsiteX1" fmla="*/ 6527800 w 6593115"/>
              <a:gd name="connsiteY1" fmla="*/ 0 h 2514600"/>
              <a:gd name="connsiteX2" fmla="*/ 6593115 w 6593115"/>
              <a:gd name="connsiteY2" fmla="*/ 1948543 h 2514600"/>
              <a:gd name="connsiteX3" fmla="*/ 7257 w 6593115"/>
              <a:gd name="connsiteY3" fmla="*/ 2514600 h 2514600"/>
              <a:gd name="connsiteX4" fmla="*/ 29029 w 6593115"/>
              <a:gd name="connsiteY4" fmla="*/ 1099458 h 2514600"/>
              <a:gd name="connsiteX0" fmla="*/ 6276 w 6599391"/>
              <a:gd name="connsiteY0" fmla="*/ 1090180 h 2514600"/>
              <a:gd name="connsiteX1" fmla="*/ 6534076 w 6599391"/>
              <a:gd name="connsiteY1" fmla="*/ 0 h 2514600"/>
              <a:gd name="connsiteX2" fmla="*/ 6599391 w 6599391"/>
              <a:gd name="connsiteY2" fmla="*/ 1948543 h 2514600"/>
              <a:gd name="connsiteX3" fmla="*/ 13533 w 6599391"/>
              <a:gd name="connsiteY3" fmla="*/ 2514600 h 2514600"/>
              <a:gd name="connsiteX4" fmla="*/ 0 w 6599391"/>
              <a:gd name="connsiteY4" fmla="*/ 1082643 h 2514600"/>
              <a:gd name="connsiteX0" fmla="*/ 6276 w 6627066"/>
              <a:gd name="connsiteY0" fmla="*/ 1117861 h 2542281"/>
              <a:gd name="connsiteX1" fmla="*/ 6627066 w 6627066"/>
              <a:gd name="connsiteY1" fmla="*/ 0 h 2542281"/>
              <a:gd name="connsiteX2" fmla="*/ 6599391 w 6627066"/>
              <a:gd name="connsiteY2" fmla="*/ 1976224 h 2542281"/>
              <a:gd name="connsiteX3" fmla="*/ 13533 w 6627066"/>
              <a:gd name="connsiteY3" fmla="*/ 2542281 h 2542281"/>
              <a:gd name="connsiteX4" fmla="*/ 0 w 6627066"/>
              <a:gd name="connsiteY4" fmla="*/ 1110324 h 2542281"/>
              <a:gd name="connsiteX0" fmla="*/ 6276 w 6605121"/>
              <a:gd name="connsiteY0" fmla="*/ 1104795 h 2529215"/>
              <a:gd name="connsiteX1" fmla="*/ 6605121 w 6605121"/>
              <a:gd name="connsiteY1" fmla="*/ 0 h 2529215"/>
              <a:gd name="connsiteX2" fmla="*/ 6599391 w 6605121"/>
              <a:gd name="connsiteY2" fmla="*/ 1963158 h 2529215"/>
              <a:gd name="connsiteX3" fmla="*/ 13533 w 6605121"/>
              <a:gd name="connsiteY3" fmla="*/ 2529215 h 2529215"/>
              <a:gd name="connsiteX4" fmla="*/ 0 w 6605121"/>
              <a:gd name="connsiteY4" fmla="*/ 1097258 h 2529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121" h="2529215">
                <a:moveTo>
                  <a:pt x="6276" y="1104795"/>
                </a:moveTo>
                <a:lnTo>
                  <a:pt x="6605121" y="0"/>
                </a:lnTo>
                <a:lnTo>
                  <a:pt x="6599391" y="1963158"/>
                </a:lnTo>
                <a:lnTo>
                  <a:pt x="13533" y="2529215"/>
                </a:lnTo>
                <a:lnTo>
                  <a:pt x="0" y="1097258"/>
                </a:lnTo>
              </a:path>
            </a:pathLst>
          </a:cu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5" name="Triangle 4">
            <a:extLst>
              <a:ext uri="{FF2B5EF4-FFF2-40B4-BE49-F238E27FC236}">
                <a16:creationId xmlns:a16="http://schemas.microsoft.com/office/drawing/2014/main" id="{19D87DB1-9340-C543-A3B0-C409E08C58FE}"/>
              </a:ext>
            </a:extLst>
          </p:cNvPr>
          <p:cNvSpPr/>
          <p:nvPr/>
        </p:nvSpPr>
        <p:spPr bwMode="auto">
          <a:xfrm rot="10800000">
            <a:off x="3343417" y="2718726"/>
            <a:ext cx="114300" cy="114300"/>
          </a:xfrm>
          <a:prstGeom prst="triangle">
            <a:avLst/>
          </a:prstGeom>
          <a:no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cxnSp>
        <p:nvCxnSpPr>
          <p:cNvPr id="7" name="Straight Arrow Connector 6">
            <a:extLst>
              <a:ext uri="{FF2B5EF4-FFF2-40B4-BE49-F238E27FC236}">
                <a16:creationId xmlns:a16="http://schemas.microsoft.com/office/drawing/2014/main" id="{7EE11C1F-1DB5-6840-8E28-5A3128C5E4D7}"/>
              </a:ext>
            </a:extLst>
          </p:cNvPr>
          <p:cNvCxnSpPr>
            <a:cxnSpLocks/>
          </p:cNvCxnSpPr>
          <p:nvPr/>
        </p:nvCxnSpPr>
        <p:spPr bwMode="auto">
          <a:xfrm flipV="1">
            <a:off x="4557943" y="2192675"/>
            <a:ext cx="4031434" cy="583205"/>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6A2C70A2-5D77-5A45-8442-8A48BC9C6984}"/>
              </a:ext>
            </a:extLst>
          </p:cNvPr>
          <p:cNvSpPr txBox="1"/>
          <p:nvPr/>
        </p:nvSpPr>
        <p:spPr>
          <a:xfrm rot="21029649">
            <a:off x="5738521" y="2216486"/>
            <a:ext cx="1257300" cy="323165"/>
          </a:xfrm>
          <a:prstGeom prst="rect">
            <a:avLst/>
          </a:prstGeom>
          <a:noFill/>
        </p:spPr>
        <p:txBody>
          <a:bodyPr wrap="square" rtlCol="0">
            <a:spAutoFit/>
          </a:bodyPr>
          <a:lstStyle/>
          <a:p>
            <a:r>
              <a:rPr lang="en-US" sz="1500" dirty="0">
                <a:solidFill>
                  <a:schemeClr val="bg1"/>
                </a:solidFill>
              </a:rPr>
              <a:t>recharge</a:t>
            </a:r>
          </a:p>
        </p:txBody>
      </p:sp>
      <p:cxnSp>
        <p:nvCxnSpPr>
          <p:cNvPr id="15" name="Straight Arrow Connector 14">
            <a:extLst>
              <a:ext uri="{FF2B5EF4-FFF2-40B4-BE49-F238E27FC236}">
                <a16:creationId xmlns:a16="http://schemas.microsoft.com/office/drawing/2014/main" id="{08BFB9E3-2198-D74F-AB78-3137694AA368}"/>
              </a:ext>
            </a:extLst>
          </p:cNvPr>
          <p:cNvCxnSpPr>
            <a:cxnSpLocks/>
          </p:cNvCxnSpPr>
          <p:nvPr/>
        </p:nvCxnSpPr>
        <p:spPr bwMode="auto">
          <a:xfrm flipV="1">
            <a:off x="3619081" y="3643333"/>
            <a:ext cx="4970299" cy="359754"/>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a:extLst>
              <a:ext uri="{FF2B5EF4-FFF2-40B4-BE49-F238E27FC236}">
                <a16:creationId xmlns:a16="http://schemas.microsoft.com/office/drawing/2014/main" id="{B93E6B78-C3D2-DE49-8254-7B9A3E287E55}"/>
              </a:ext>
            </a:extLst>
          </p:cNvPr>
          <p:cNvSpPr txBox="1"/>
          <p:nvPr/>
        </p:nvSpPr>
        <p:spPr>
          <a:xfrm rot="21314547">
            <a:off x="5790554" y="3794080"/>
            <a:ext cx="792915" cy="323165"/>
          </a:xfrm>
          <a:prstGeom prst="rect">
            <a:avLst/>
          </a:prstGeom>
          <a:noFill/>
        </p:spPr>
        <p:txBody>
          <a:bodyPr wrap="square" rtlCol="0">
            <a:spAutoFit/>
          </a:bodyPr>
          <a:lstStyle/>
          <a:p>
            <a:r>
              <a:rPr lang="en-US" sz="1500" dirty="0">
                <a:solidFill>
                  <a:schemeClr val="bg1"/>
                </a:solidFill>
              </a:rPr>
              <a:t>no flow</a:t>
            </a:r>
          </a:p>
        </p:txBody>
      </p:sp>
      <p:cxnSp>
        <p:nvCxnSpPr>
          <p:cNvPr id="19" name="Straight Arrow Connector 18">
            <a:extLst>
              <a:ext uri="{FF2B5EF4-FFF2-40B4-BE49-F238E27FC236}">
                <a16:creationId xmlns:a16="http://schemas.microsoft.com/office/drawing/2014/main" id="{3D39753E-A1C5-C243-80A5-AA9C0F5BDD45}"/>
              </a:ext>
            </a:extLst>
          </p:cNvPr>
          <p:cNvCxnSpPr>
            <a:cxnSpLocks/>
          </p:cNvCxnSpPr>
          <p:nvPr/>
        </p:nvCxnSpPr>
        <p:spPr bwMode="auto">
          <a:xfrm flipV="1">
            <a:off x="8694174" y="2272539"/>
            <a:ext cx="0" cy="1275551"/>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 name="TextBox 21">
            <a:extLst>
              <a:ext uri="{FF2B5EF4-FFF2-40B4-BE49-F238E27FC236}">
                <a16:creationId xmlns:a16="http://schemas.microsoft.com/office/drawing/2014/main" id="{81ACBC91-3BFF-7F4C-9125-015C57D09FB5}"/>
              </a:ext>
            </a:extLst>
          </p:cNvPr>
          <p:cNvSpPr txBox="1"/>
          <p:nvPr/>
        </p:nvSpPr>
        <p:spPr>
          <a:xfrm rot="16200000">
            <a:off x="8430082" y="2568276"/>
            <a:ext cx="1073623" cy="553998"/>
          </a:xfrm>
          <a:prstGeom prst="rect">
            <a:avLst/>
          </a:prstGeom>
          <a:noFill/>
        </p:spPr>
        <p:txBody>
          <a:bodyPr wrap="square" rtlCol="0">
            <a:spAutoFit/>
          </a:bodyPr>
          <a:lstStyle/>
          <a:p>
            <a:pPr algn="ctr"/>
            <a:r>
              <a:rPr lang="en-US" sz="1500" dirty="0">
                <a:solidFill>
                  <a:schemeClr val="bg1"/>
                </a:solidFill>
              </a:rPr>
              <a:t>freshwater inflow</a:t>
            </a:r>
          </a:p>
        </p:txBody>
      </p:sp>
      <p:sp>
        <p:nvSpPr>
          <p:cNvPr id="24" name="Triangle 23">
            <a:extLst>
              <a:ext uri="{FF2B5EF4-FFF2-40B4-BE49-F238E27FC236}">
                <a16:creationId xmlns:a16="http://schemas.microsoft.com/office/drawing/2014/main" id="{AA254C0D-6CAC-A042-9DD3-B75540D889DC}"/>
              </a:ext>
            </a:extLst>
          </p:cNvPr>
          <p:cNvSpPr/>
          <p:nvPr/>
        </p:nvSpPr>
        <p:spPr bwMode="auto">
          <a:xfrm rot="10800000">
            <a:off x="8008374" y="2460043"/>
            <a:ext cx="114300" cy="114300"/>
          </a:xfrm>
          <a:prstGeom prst="triangle">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5" name="TextBox 24">
            <a:extLst>
              <a:ext uri="{FF2B5EF4-FFF2-40B4-BE49-F238E27FC236}">
                <a16:creationId xmlns:a16="http://schemas.microsoft.com/office/drawing/2014/main" id="{DA0904A9-83E3-BA41-8C80-3AADEEC23904}"/>
              </a:ext>
            </a:extLst>
          </p:cNvPr>
          <p:cNvSpPr txBox="1"/>
          <p:nvPr/>
        </p:nvSpPr>
        <p:spPr>
          <a:xfrm rot="16200000">
            <a:off x="2424983" y="3045383"/>
            <a:ext cx="1020107" cy="553998"/>
          </a:xfrm>
          <a:prstGeom prst="rect">
            <a:avLst/>
          </a:prstGeom>
          <a:noFill/>
        </p:spPr>
        <p:txBody>
          <a:bodyPr wrap="square" rtlCol="0">
            <a:spAutoFit/>
          </a:bodyPr>
          <a:lstStyle/>
          <a:p>
            <a:pPr algn="ctr"/>
            <a:r>
              <a:rPr lang="en-US" sz="1500" dirty="0">
                <a:solidFill>
                  <a:srgbClr val="C00000"/>
                </a:solidFill>
              </a:rPr>
              <a:t>ocean boundary</a:t>
            </a:r>
          </a:p>
        </p:txBody>
      </p:sp>
      <p:pic>
        <p:nvPicPr>
          <p:cNvPr id="6" name="Picture 5">
            <a:extLst>
              <a:ext uri="{FF2B5EF4-FFF2-40B4-BE49-F238E27FC236}">
                <a16:creationId xmlns:a16="http://schemas.microsoft.com/office/drawing/2014/main" id="{7EA6A8FC-3B9D-0E40-9338-F74ACFE4C997}"/>
              </a:ext>
            </a:extLst>
          </p:cNvPr>
          <p:cNvPicPr>
            <a:picLocks noChangeAspect="1"/>
          </p:cNvPicPr>
          <p:nvPr/>
        </p:nvPicPr>
        <p:blipFill>
          <a:blip r:embed="rId2"/>
          <a:stretch>
            <a:fillRect/>
          </a:stretch>
        </p:blipFill>
        <p:spPr>
          <a:xfrm>
            <a:off x="7364433" y="4575198"/>
            <a:ext cx="3204916" cy="1311252"/>
          </a:xfrm>
          <a:prstGeom prst="rect">
            <a:avLst/>
          </a:prstGeom>
        </p:spPr>
      </p:pic>
    </p:spTree>
    <p:extLst>
      <p:ext uri="{BB962C8B-B14F-4D97-AF65-F5344CB8AC3E}">
        <p14:creationId xmlns:p14="http://schemas.microsoft.com/office/powerpoint/2010/main" val="2462528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321F-9668-384A-A873-3D73D8CE10C2}"/>
              </a:ext>
            </a:extLst>
          </p:cNvPr>
          <p:cNvSpPr>
            <a:spLocks noGrp="1"/>
          </p:cNvSpPr>
          <p:nvPr>
            <p:ph type="title"/>
          </p:nvPr>
        </p:nvSpPr>
        <p:spPr/>
        <p:txBody>
          <a:bodyPr/>
          <a:lstStyle/>
          <a:p>
            <a:r>
              <a:rPr lang="en-US" dirty="0"/>
              <a:t>MODFLOW 6 GWF + MT3D-USGS</a:t>
            </a:r>
          </a:p>
        </p:txBody>
      </p:sp>
      <p:sp>
        <p:nvSpPr>
          <p:cNvPr id="6" name="Content Placeholder 5">
            <a:extLst>
              <a:ext uri="{FF2B5EF4-FFF2-40B4-BE49-F238E27FC236}">
                <a16:creationId xmlns:a16="http://schemas.microsoft.com/office/drawing/2014/main" id="{811C52BF-6C62-1841-A751-5C7A6737E393}"/>
              </a:ext>
            </a:extLst>
          </p:cNvPr>
          <p:cNvSpPr>
            <a:spLocks noGrp="1"/>
          </p:cNvSpPr>
          <p:nvPr>
            <p:ph idx="1"/>
          </p:nvPr>
        </p:nvSpPr>
        <p:spPr>
          <a:xfrm>
            <a:off x="1905000" y="1885950"/>
            <a:ext cx="4191000" cy="3371850"/>
          </a:xfrm>
        </p:spPr>
        <p:txBody>
          <a:bodyPr/>
          <a:lstStyle/>
          <a:p>
            <a:r>
              <a:rPr lang="en-US" sz="2000" dirty="0"/>
              <a:t>MT3D-USGS developed and maintained in cooperation with S.S. </a:t>
            </a:r>
            <a:r>
              <a:rPr lang="en-US" sz="2000" dirty="0" err="1"/>
              <a:t>Papadopulos</a:t>
            </a:r>
            <a:r>
              <a:rPr lang="en-US" sz="2000" dirty="0"/>
              <a:t> &amp; Associates Inc.</a:t>
            </a:r>
          </a:p>
          <a:p>
            <a:r>
              <a:rPr lang="en-US" sz="2000" dirty="0"/>
              <a:t>Works with standard head and budget files produced by MODFLOW 6</a:t>
            </a:r>
          </a:p>
          <a:p>
            <a:r>
              <a:rPr lang="en-US" sz="2000" dirty="0"/>
              <a:t>Regular MODFLOW grids</a:t>
            </a:r>
          </a:p>
        </p:txBody>
      </p:sp>
      <p:pic>
        <p:nvPicPr>
          <p:cNvPr id="5" name="Picture 4">
            <a:extLst>
              <a:ext uri="{FF2B5EF4-FFF2-40B4-BE49-F238E27FC236}">
                <a16:creationId xmlns:a16="http://schemas.microsoft.com/office/drawing/2014/main" id="{CAB3B9F2-25FF-0C49-AB5F-2778BCDB2CB5}"/>
              </a:ext>
            </a:extLst>
          </p:cNvPr>
          <p:cNvPicPr>
            <a:picLocks noChangeAspect="1"/>
          </p:cNvPicPr>
          <p:nvPr/>
        </p:nvPicPr>
        <p:blipFill>
          <a:blip r:embed="rId3"/>
          <a:stretch>
            <a:fillRect/>
          </a:stretch>
        </p:blipFill>
        <p:spPr>
          <a:xfrm>
            <a:off x="7146336" y="1815337"/>
            <a:ext cx="2718665" cy="3513079"/>
          </a:xfrm>
          <a:prstGeom prst="rect">
            <a:avLst/>
          </a:prstGeom>
        </p:spPr>
      </p:pic>
      <p:pic>
        <p:nvPicPr>
          <p:cNvPr id="10242" name="Picture 2" descr="Home">
            <a:extLst>
              <a:ext uri="{FF2B5EF4-FFF2-40B4-BE49-F238E27FC236}">
                <a16:creationId xmlns:a16="http://schemas.microsoft.com/office/drawing/2014/main" id="{24BD51C8-FBA4-F747-ACE6-86BD9E443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3256" y="5649288"/>
            <a:ext cx="2252344" cy="21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551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D1078C1-B5F7-CC45-B78E-48301A6F9AF5}"/>
              </a:ext>
            </a:extLst>
          </p:cNvPr>
          <p:cNvSpPr/>
          <p:nvPr/>
        </p:nvSpPr>
        <p:spPr bwMode="auto">
          <a:xfrm>
            <a:off x="3177967" y="3244738"/>
            <a:ext cx="515702" cy="1095701"/>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 name="Title 1">
            <a:extLst>
              <a:ext uri="{FF2B5EF4-FFF2-40B4-BE49-F238E27FC236}">
                <a16:creationId xmlns:a16="http://schemas.microsoft.com/office/drawing/2014/main" id="{EC87980E-7E50-A643-A6F2-7BED45FDF810}"/>
              </a:ext>
            </a:extLst>
          </p:cNvPr>
          <p:cNvSpPr>
            <a:spLocks noGrp="1"/>
          </p:cNvSpPr>
          <p:nvPr>
            <p:ph type="title"/>
          </p:nvPr>
        </p:nvSpPr>
        <p:spPr/>
        <p:txBody>
          <a:bodyPr/>
          <a:lstStyle/>
          <a:p>
            <a:r>
              <a:rPr lang="en-US" dirty="0"/>
              <a:t>Spin-Up Boundary Conditions</a:t>
            </a:r>
          </a:p>
        </p:txBody>
      </p:sp>
      <p:sp>
        <p:nvSpPr>
          <p:cNvPr id="6" name="Rectangle 5">
            <a:extLst>
              <a:ext uri="{FF2B5EF4-FFF2-40B4-BE49-F238E27FC236}">
                <a16:creationId xmlns:a16="http://schemas.microsoft.com/office/drawing/2014/main" id="{D7482BFA-14CE-9842-877A-B1BB7FCADA0D}"/>
              </a:ext>
            </a:extLst>
          </p:cNvPr>
          <p:cNvSpPr/>
          <p:nvPr/>
        </p:nvSpPr>
        <p:spPr bwMode="auto">
          <a:xfrm>
            <a:off x="3695703" y="314325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18" name="Rectangle 17">
            <a:extLst>
              <a:ext uri="{FF2B5EF4-FFF2-40B4-BE49-F238E27FC236}">
                <a16:creationId xmlns:a16="http://schemas.microsoft.com/office/drawing/2014/main" id="{A6C403DB-CAA5-CD41-9562-E7735BD245B2}"/>
              </a:ext>
            </a:extLst>
          </p:cNvPr>
          <p:cNvSpPr/>
          <p:nvPr/>
        </p:nvSpPr>
        <p:spPr bwMode="auto">
          <a:xfrm>
            <a:off x="5010153" y="295629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0" name="Rectangle 19">
            <a:extLst>
              <a:ext uri="{FF2B5EF4-FFF2-40B4-BE49-F238E27FC236}">
                <a16:creationId xmlns:a16="http://schemas.microsoft.com/office/drawing/2014/main" id="{E644BAD4-F194-C54E-B2CC-F424510F5E3C}"/>
              </a:ext>
            </a:extLst>
          </p:cNvPr>
          <p:cNvSpPr/>
          <p:nvPr/>
        </p:nvSpPr>
        <p:spPr bwMode="auto">
          <a:xfrm>
            <a:off x="6325281" y="276934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1" name="Rectangle 20">
            <a:extLst>
              <a:ext uri="{FF2B5EF4-FFF2-40B4-BE49-F238E27FC236}">
                <a16:creationId xmlns:a16="http://schemas.microsoft.com/office/drawing/2014/main" id="{B6AF385A-EF9B-C844-A29F-1392F3278AA7}"/>
              </a:ext>
            </a:extLst>
          </p:cNvPr>
          <p:cNvSpPr/>
          <p:nvPr/>
        </p:nvSpPr>
        <p:spPr bwMode="auto">
          <a:xfrm>
            <a:off x="7639055" y="2582388"/>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3" name="Rectangle 22">
            <a:extLst>
              <a:ext uri="{FF2B5EF4-FFF2-40B4-BE49-F238E27FC236}">
                <a16:creationId xmlns:a16="http://schemas.microsoft.com/office/drawing/2014/main" id="{B36140EC-6AC3-5941-94AC-2D65BAEC607F}"/>
              </a:ext>
            </a:extLst>
          </p:cNvPr>
          <p:cNvSpPr/>
          <p:nvPr/>
        </p:nvSpPr>
        <p:spPr bwMode="auto">
          <a:xfrm>
            <a:off x="3695702" y="353912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6" name="Rectangle 25">
            <a:extLst>
              <a:ext uri="{FF2B5EF4-FFF2-40B4-BE49-F238E27FC236}">
                <a16:creationId xmlns:a16="http://schemas.microsoft.com/office/drawing/2014/main" id="{1687CA95-53D5-1248-A3FF-9DDA3E540B4A}"/>
              </a:ext>
            </a:extLst>
          </p:cNvPr>
          <p:cNvSpPr/>
          <p:nvPr/>
        </p:nvSpPr>
        <p:spPr bwMode="auto">
          <a:xfrm>
            <a:off x="5009477" y="335216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7" name="Rectangle 26">
            <a:extLst>
              <a:ext uri="{FF2B5EF4-FFF2-40B4-BE49-F238E27FC236}">
                <a16:creationId xmlns:a16="http://schemas.microsoft.com/office/drawing/2014/main" id="{23CBC2A5-CE2B-B846-A54D-E401F0AEC95E}"/>
              </a:ext>
            </a:extLst>
          </p:cNvPr>
          <p:cNvSpPr/>
          <p:nvPr/>
        </p:nvSpPr>
        <p:spPr bwMode="auto">
          <a:xfrm>
            <a:off x="6325280" y="3173611"/>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8" name="Rectangle 27">
            <a:extLst>
              <a:ext uri="{FF2B5EF4-FFF2-40B4-BE49-F238E27FC236}">
                <a16:creationId xmlns:a16="http://schemas.microsoft.com/office/drawing/2014/main" id="{4B5A349C-FF35-1B4C-90BC-D337FFCCCB42}"/>
              </a:ext>
            </a:extLst>
          </p:cNvPr>
          <p:cNvSpPr/>
          <p:nvPr/>
        </p:nvSpPr>
        <p:spPr bwMode="auto">
          <a:xfrm>
            <a:off x="7639055" y="2986657"/>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9" name="Rectangle 28">
            <a:extLst>
              <a:ext uri="{FF2B5EF4-FFF2-40B4-BE49-F238E27FC236}">
                <a16:creationId xmlns:a16="http://schemas.microsoft.com/office/drawing/2014/main" id="{FAD61068-372F-1A4E-9358-91E35F0EB1E7}"/>
              </a:ext>
            </a:extLst>
          </p:cNvPr>
          <p:cNvSpPr/>
          <p:nvPr/>
        </p:nvSpPr>
        <p:spPr bwMode="auto">
          <a:xfrm>
            <a:off x="3695026" y="393917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0" name="Rectangle 29">
            <a:extLst>
              <a:ext uri="{FF2B5EF4-FFF2-40B4-BE49-F238E27FC236}">
                <a16:creationId xmlns:a16="http://schemas.microsoft.com/office/drawing/2014/main" id="{39A1EF26-532F-4744-90A3-DFCE2C7EAC55}"/>
              </a:ext>
            </a:extLst>
          </p:cNvPr>
          <p:cNvSpPr/>
          <p:nvPr/>
        </p:nvSpPr>
        <p:spPr bwMode="auto">
          <a:xfrm>
            <a:off x="5009477" y="375221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1" name="Rectangle 30">
            <a:extLst>
              <a:ext uri="{FF2B5EF4-FFF2-40B4-BE49-F238E27FC236}">
                <a16:creationId xmlns:a16="http://schemas.microsoft.com/office/drawing/2014/main" id="{7DEB0C1E-B67D-1344-8474-1AE9D75256A2}"/>
              </a:ext>
            </a:extLst>
          </p:cNvPr>
          <p:cNvSpPr/>
          <p:nvPr/>
        </p:nvSpPr>
        <p:spPr bwMode="auto">
          <a:xfrm>
            <a:off x="6325279" y="3573661"/>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2" name="Rectangle 31">
            <a:extLst>
              <a:ext uri="{FF2B5EF4-FFF2-40B4-BE49-F238E27FC236}">
                <a16:creationId xmlns:a16="http://schemas.microsoft.com/office/drawing/2014/main" id="{306F3757-C656-4248-8EEA-8D65EBC641D6}"/>
              </a:ext>
            </a:extLst>
          </p:cNvPr>
          <p:cNvSpPr/>
          <p:nvPr/>
        </p:nvSpPr>
        <p:spPr bwMode="auto">
          <a:xfrm>
            <a:off x="7637702" y="3386707"/>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7" name="Triangle 36">
            <a:extLst>
              <a:ext uri="{FF2B5EF4-FFF2-40B4-BE49-F238E27FC236}">
                <a16:creationId xmlns:a16="http://schemas.microsoft.com/office/drawing/2014/main" id="{73744FB8-595B-804A-A0D7-42D62AD37C3D}"/>
              </a:ext>
            </a:extLst>
          </p:cNvPr>
          <p:cNvSpPr/>
          <p:nvPr/>
        </p:nvSpPr>
        <p:spPr bwMode="auto">
          <a:xfrm rot="10800000">
            <a:off x="3238498" y="3112242"/>
            <a:ext cx="114300" cy="114300"/>
          </a:xfrm>
          <a:prstGeom prst="triangle">
            <a:avLst/>
          </a:prstGeom>
          <a:no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3" name="Left Brace 42">
            <a:extLst>
              <a:ext uri="{FF2B5EF4-FFF2-40B4-BE49-F238E27FC236}">
                <a16:creationId xmlns:a16="http://schemas.microsoft.com/office/drawing/2014/main" id="{375101AB-B5FD-864B-8263-7179D80B60E3}"/>
              </a:ext>
            </a:extLst>
          </p:cNvPr>
          <p:cNvSpPr/>
          <p:nvPr/>
        </p:nvSpPr>
        <p:spPr bwMode="auto">
          <a:xfrm rot="5400000">
            <a:off x="4266100" y="2388647"/>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5" name="TextBox 44">
            <a:extLst>
              <a:ext uri="{FF2B5EF4-FFF2-40B4-BE49-F238E27FC236}">
                <a16:creationId xmlns:a16="http://schemas.microsoft.com/office/drawing/2014/main" id="{C5289833-D8C7-CB43-81C5-D31287CE1162}"/>
              </a:ext>
            </a:extLst>
          </p:cNvPr>
          <p:cNvSpPr txBox="1"/>
          <p:nvPr/>
        </p:nvSpPr>
        <p:spPr>
          <a:xfrm>
            <a:off x="4047995" y="2769556"/>
            <a:ext cx="583814" cy="213585"/>
          </a:xfrm>
          <a:prstGeom prst="rect">
            <a:avLst/>
          </a:prstGeom>
          <a:noFill/>
        </p:spPr>
        <p:txBody>
          <a:bodyPr wrap="none" rtlCol="0">
            <a:spAutoFit/>
          </a:bodyPr>
          <a:lstStyle/>
          <a:p>
            <a:r>
              <a:rPr lang="en-US" sz="788" dirty="0">
                <a:solidFill>
                  <a:schemeClr val="accent1"/>
                </a:solidFill>
              </a:rPr>
              <a:t>recharge</a:t>
            </a:r>
          </a:p>
        </p:txBody>
      </p:sp>
      <p:sp>
        <p:nvSpPr>
          <p:cNvPr id="46" name="Left Brace 45">
            <a:extLst>
              <a:ext uri="{FF2B5EF4-FFF2-40B4-BE49-F238E27FC236}">
                <a16:creationId xmlns:a16="http://schemas.microsoft.com/office/drawing/2014/main" id="{F02027F0-763A-C849-8729-8C41872C3A48}"/>
              </a:ext>
            </a:extLst>
          </p:cNvPr>
          <p:cNvSpPr/>
          <p:nvPr/>
        </p:nvSpPr>
        <p:spPr bwMode="auto">
          <a:xfrm rot="5400000">
            <a:off x="5582581" y="2216401"/>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7" name="TextBox 46">
            <a:extLst>
              <a:ext uri="{FF2B5EF4-FFF2-40B4-BE49-F238E27FC236}">
                <a16:creationId xmlns:a16="http://schemas.microsoft.com/office/drawing/2014/main" id="{A2D14820-0C63-FF46-8873-514223D2F24A}"/>
              </a:ext>
            </a:extLst>
          </p:cNvPr>
          <p:cNvSpPr txBox="1"/>
          <p:nvPr/>
        </p:nvSpPr>
        <p:spPr>
          <a:xfrm>
            <a:off x="5364476" y="2597309"/>
            <a:ext cx="583814" cy="213585"/>
          </a:xfrm>
          <a:prstGeom prst="rect">
            <a:avLst/>
          </a:prstGeom>
          <a:noFill/>
        </p:spPr>
        <p:txBody>
          <a:bodyPr wrap="none" rtlCol="0">
            <a:spAutoFit/>
          </a:bodyPr>
          <a:lstStyle/>
          <a:p>
            <a:r>
              <a:rPr lang="en-US" sz="788" dirty="0">
                <a:solidFill>
                  <a:schemeClr val="accent1"/>
                </a:solidFill>
              </a:rPr>
              <a:t>recharge</a:t>
            </a:r>
          </a:p>
        </p:txBody>
      </p:sp>
      <p:sp>
        <p:nvSpPr>
          <p:cNvPr id="48" name="Left Brace 47">
            <a:extLst>
              <a:ext uri="{FF2B5EF4-FFF2-40B4-BE49-F238E27FC236}">
                <a16:creationId xmlns:a16="http://schemas.microsoft.com/office/drawing/2014/main" id="{F6F0A30F-CEC5-DC4A-8F4A-C8AF23352A01}"/>
              </a:ext>
            </a:extLst>
          </p:cNvPr>
          <p:cNvSpPr/>
          <p:nvPr/>
        </p:nvSpPr>
        <p:spPr bwMode="auto">
          <a:xfrm rot="5400000">
            <a:off x="6896356" y="2019991"/>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9" name="TextBox 48">
            <a:extLst>
              <a:ext uri="{FF2B5EF4-FFF2-40B4-BE49-F238E27FC236}">
                <a16:creationId xmlns:a16="http://schemas.microsoft.com/office/drawing/2014/main" id="{983AA6F7-55F4-B84F-A996-120653CE9E12}"/>
              </a:ext>
            </a:extLst>
          </p:cNvPr>
          <p:cNvSpPr txBox="1"/>
          <p:nvPr/>
        </p:nvSpPr>
        <p:spPr>
          <a:xfrm>
            <a:off x="6678251" y="2400899"/>
            <a:ext cx="583814" cy="213585"/>
          </a:xfrm>
          <a:prstGeom prst="rect">
            <a:avLst/>
          </a:prstGeom>
          <a:noFill/>
        </p:spPr>
        <p:txBody>
          <a:bodyPr wrap="none" rtlCol="0">
            <a:spAutoFit/>
          </a:bodyPr>
          <a:lstStyle/>
          <a:p>
            <a:r>
              <a:rPr lang="en-US" sz="788" dirty="0">
                <a:solidFill>
                  <a:schemeClr val="accent1"/>
                </a:solidFill>
              </a:rPr>
              <a:t>recharge</a:t>
            </a:r>
          </a:p>
        </p:txBody>
      </p:sp>
      <p:sp>
        <p:nvSpPr>
          <p:cNvPr id="50" name="Left Brace 49">
            <a:extLst>
              <a:ext uri="{FF2B5EF4-FFF2-40B4-BE49-F238E27FC236}">
                <a16:creationId xmlns:a16="http://schemas.microsoft.com/office/drawing/2014/main" id="{F2EE0760-44A7-864B-BD4E-EC1BB333BCC5}"/>
              </a:ext>
            </a:extLst>
          </p:cNvPr>
          <p:cNvSpPr/>
          <p:nvPr/>
        </p:nvSpPr>
        <p:spPr bwMode="auto">
          <a:xfrm rot="5400000">
            <a:off x="8210130" y="1841436"/>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51" name="TextBox 50">
            <a:extLst>
              <a:ext uri="{FF2B5EF4-FFF2-40B4-BE49-F238E27FC236}">
                <a16:creationId xmlns:a16="http://schemas.microsoft.com/office/drawing/2014/main" id="{4837C7B8-E668-CC48-88C9-2F49952FE0CB}"/>
              </a:ext>
            </a:extLst>
          </p:cNvPr>
          <p:cNvSpPr txBox="1"/>
          <p:nvPr/>
        </p:nvSpPr>
        <p:spPr>
          <a:xfrm>
            <a:off x="7992025" y="2222345"/>
            <a:ext cx="583814" cy="213585"/>
          </a:xfrm>
          <a:prstGeom prst="rect">
            <a:avLst/>
          </a:prstGeom>
          <a:noFill/>
        </p:spPr>
        <p:txBody>
          <a:bodyPr wrap="none" rtlCol="0">
            <a:spAutoFit/>
          </a:bodyPr>
          <a:lstStyle/>
          <a:p>
            <a:r>
              <a:rPr lang="en-US" sz="788" dirty="0">
                <a:solidFill>
                  <a:schemeClr val="accent1"/>
                </a:solidFill>
              </a:rPr>
              <a:t>recharge</a:t>
            </a:r>
          </a:p>
        </p:txBody>
      </p:sp>
      <p:sp>
        <p:nvSpPr>
          <p:cNvPr id="53" name="TextBox 52">
            <a:extLst>
              <a:ext uri="{FF2B5EF4-FFF2-40B4-BE49-F238E27FC236}">
                <a16:creationId xmlns:a16="http://schemas.microsoft.com/office/drawing/2014/main" id="{9D87A62D-10E1-B240-88F8-C8700631D4E0}"/>
              </a:ext>
            </a:extLst>
          </p:cNvPr>
          <p:cNvSpPr txBox="1"/>
          <p:nvPr/>
        </p:nvSpPr>
        <p:spPr>
          <a:xfrm rot="16200000">
            <a:off x="2362768" y="3551934"/>
            <a:ext cx="1095700" cy="334835"/>
          </a:xfrm>
          <a:prstGeom prst="rect">
            <a:avLst/>
          </a:prstGeom>
          <a:noFill/>
        </p:spPr>
        <p:txBody>
          <a:bodyPr wrap="square" rtlCol="0">
            <a:spAutoFit/>
          </a:bodyPr>
          <a:lstStyle/>
          <a:p>
            <a:pPr algn="ctr"/>
            <a:r>
              <a:rPr lang="en-US" sz="788" dirty="0">
                <a:solidFill>
                  <a:srgbClr val="C00000"/>
                </a:solidFill>
              </a:rPr>
              <a:t>general-head boundary</a:t>
            </a:r>
          </a:p>
        </p:txBody>
      </p:sp>
    </p:spTree>
    <p:extLst>
      <p:ext uri="{BB962C8B-B14F-4D97-AF65-F5344CB8AC3E}">
        <p14:creationId xmlns:p14="http://schemas.microsoft.com/office/powerpoint/2010/main" val="316714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D26946-AFA2-2B4F-B17D-A456D86EC624}"/>
              </a:ext>
            </a:extLst>
          </p:cNvPr>
          <p:cNvSpPr>
            <a:spLocks noGrp="1"/>
          </p:cNvSpPr>
          <p:nvPr>
            <p:ph type="title"/>
          </p:nvPr>
        </p:nvSpPr>
        <p:spPr/>
        <p:txBody>
          <a:bodyPr/>
          <a:lstStyle/>
          <a:p>
            <a:r>
              <a:rPr lang="en-US" dirty="0"/>
              <a:t>Spin-Up Simulation</a:t>
            </a:r>
          </a:p>
        </p:txBody>
      </p:sp>
      <p:pic>
        <p:nvPicPr>
          <p:cNvPr id="7" name="Online Media 6" descr="movie">
            <a:hlinkClick r:id="" action="ppaction://media"/>
            <a:extLst>
              <a:ext uri="{FF2B5EF4-FFF2-40B4-BE49-F238E27FC236}">
                <a16:creationId xmlns:a16="http://schemas.microsoft.com/office/drawing/2014/main" id="{11BDC7A4-14FD-8B46-ADE9-AF578ED13D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7000" y="1857375"/>
            <a:ext cx="6858000" cy="3429000"/>
          </a:xfrm>
          <a:prstGeom prst="rect">
            <a:avLst/>
          </a:prstGeom>
        </p:spPr>
      </p:pic>
    </p:spTree>
    <p:extLst>
      <p:ext uri="{BB962C8B-B14F-4D97-AF65-F5344CB8AC3E}">
        <p14:creationId xmlns:p14="http://schemas.microsoft.com/office/powerpoint/2010/main" val="169799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927DC-7ECD-E349-AF1F-BAF5C28502A1}"/>
              </a:ext>
            </a:extLst>
          </p:cNvPr>
          <p:cNvSpPr>
            <a:spLocks noGrp="1"/>
          </p:cNvSpPr>
          <p:nvPr>
            <p:ph type="title"/>
          </p:nvPr>
        </p:nvSpPr>
        <p:spPr/>
        <p:txBody>
          <a:bodyPr/>
          <a:lstStyle/>
          <a:p>
            <a:r>
              <a:rPr lang="en-US" dirty="0"/>
              <a:t>Instantaneous SLR 1 m / 100 years</a:t>
            </a:r>
          </a:p>
        </p:txBody>
      </p:sp>
      <p:pic>
        <p:nvPicPr>
          <p:cNvPr id="3" name="Online Media 2" descr="movie">
            <a:hlinkClick r:id="" action="ppaction://media"/>
            <a:extLst>
              <a:ext uri="{FF2B5EF4-FFF2-40B4-BE49-F238E27FC236}">
                <a16:creationId xmlns:a16="http://schemas.microsoft.com/office/drawing/2014/main" id="{713D3D58-2FF1-C645-A8E5-45C87363AC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5754" y="1898988"/>
            <a:ext cx="6870023" cy="3435012"/>
          </a:xfrm>
          <a:prstGeom prst="rect">
            <a:avLst/>
          </a:prstGeom>
        </p:spPr>
      </p:pic>
    </p:spTree>
    <p:extLst>
      <p:ext uri="{BB962C8B-B14F-4D97-AF65-F5344CB8AC3E}">
        <p14:creationId xmlns:p14="http://schemas.microsoft.com/office/powerpoint/2010/main" val="44995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D1078C1-B5F7-CC45-B78E-48301A6F9AF5}"/>
              </a:ext>
            </a:extLst>
          </p:cNvPr>
          <p:cNvSpPr/>
          <p:nvPr/>
        </p:nvSpPr>
        <p:spPr bwMode="auto">
          <a:xfrm>
            <a:off x="3177967" y="3391486"/>
            <a:ext cx="515702" cy="1237667"/>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 name="Title 1">
            <a:extLst>
              <a:ext uri="{FF2B5EF4-FFF2-40B4-BE49-F238E27FC236}">
                <a16:creationId xmlns:a16="http://schemas.microsoft.com/office/drawing/2014/main" id="{EC87980E-7E50-A643-A6F2-7BED45FDF810}"/>
              </a:ext>
            </a:extLst>
          </p:cNvPr>
          <p:cNvSpPr>
            <a:spLocks noGrp="1"/>
          </p:cNvSpPr>
          <p:nvPr>
            <p:ph type="title"/>
          </p:nvPr>
        </p:nvSpPr>
        <p:spPr>
          <a:xfrm>
            <a:off x="1600200" y="971550"/>
            <a:ext cx="7581900" cy="857250"/>
          </a:xfrm>
        </p:spPr>
        <p:txBody>
          <a:bodyPr/>
          <a:lstStyle/>
          <a:p>
            <a:r>
              <a:rPr lang="en-US" dirty="0"/>
              <a:t>Sea-Level Rise Boundary Conditions</a:t>
            </a:r>
          </a:p>
        </p:txBody>
      </p:sp>
      <p:sp>
        <p:nvSpPr>
          <p:cNvPr id="6" name="Rectangle 5">
            <a:extLst>
              <a:ext uri="{FF2B5EF4-FFF2-40B4-BE49-F238E27FC236}">
                <a16:creationId xmlns:a16="http://schemas.microsoft.com/office/drawing/2014/main" id="{D7482BFA-14CE-9842-877A-B1BB7FCADA0D}"/>
              </a:ext>
            </a:extLst>
          </p:cNvPr>
          <p:cNvSpPr/>
          <p:nvPr/>
        </p:nvSpPr>
        <p:spPr bwMode="auto">
          <a:xfrm>
            <a:off x="3695703" y="3431965"/>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18" name="Rectangle 17">
            <a:extLst>
              <a:ext uri="{FF2B5EF4-FFF2-40B4-BE49-F238E27FC236}">
                <a16:creationId xmlns:a16="http://schemas.microsoft.com/office/drawing/2014/main" id="{A6C403DB-CAA5-CD41-9562-E7735BD245B2}"/>
              </a:ext>
            </a:extLst>
          </p:cNvPr>
          <p:cNvSpPr/>
          <p:nvPr/>
        </p:nvSpPr>
        <p:spPr bwMode="auto">
          <a:xfrm>
            <a:off x="5010153" y="3245011"/>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0" name="Rectangle 19">
            <a:extLst>
              <a:ext uri="{FF2B5EF4-FFF2-40B4-BE49-F238E27FC236}">
                <a16:creationId xmlns:a16="http://schemas.microsoft.com/office/drawing/2014/main" id="{E644BAD4-F194-C54E-B2CC-F424510F5E3C}"/>
              </a:ext>
            </a:extLst>
          </p:cNvPr>
          <p:cNvSpPr/>
          <p:nvPr/>
        </p:nvSpPr>
        <p:spPr bwMode="auto">
          <a:xfrm>
            <a:off x="6325281" y="3058057"/>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1" name="Rectangle 20">
            <a:extLst>
              <a:ext uri="{FF2B5EF4-FFF2-40B4-BE49-F238E27FC236}">
                <a16:creationId xmlns:a16="http://schemas.microsoft.com/office/drawing/2014/main" id="{B6AF385A-EF9B-C844-A29F-1392F3278AA7}"/>
              </a:ext>
            </a:extLst>
          </p:cNvPr>
          <p:cNvSpPr/>
          <p:nvPr/>
        </p:nvSpPr>
        <p:spPr bwMode="auto">
          <a:xfrm>
            <a:off x="7639055" y="2871103"/>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3" name="Rectangle 22">
            <a:extLst>
              <a:ext uri="{FF2B5EF4-FFF2-40B4-BE49-F238E27FC236}">
                <a16:creationId xmlns:a16="http://schemas.microsoft.com/office/drawing/2014/main" id="{B36140EC-6AC3-5941-94AC-2D65BAEC607F}"/>
              </a:ext>
            </a:extLst>
          </p:cNvPr>
          <p:cNvSpPr/>
          <p:nvPr/>
        </p:nvSpPr>
        <p:spPr bwMode="auto">
          <a:xfrm>
            <a:off x="3695702" y="3827834"/>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6" name="Rectangle 25">
            <a:extLst>
              <a:ext uri="{FF2B5EF4-FFF2-40B4-BE49-F238E27FC236}">
                <a16:creationId xmlns:a16="http://schemas.microsoft.com/office/drawing/2014/main" id="{1687CA95-53D5-1248-A3FF-9DDA3E540B4A}"/>
              </a:ext>
            </a:extLst>
          </p:cNvPr>
          <p:cNvSpPr/>
          <p:nvPr/>
        </p:nvSpPr>
        <p:spPr bwMode="auto">
          <a:xfrm>
            <a:off x="5009477" y="364088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7" name="Rectangle 26">
            <a:extLst>
              <a:ext uri="{FF2B5EF4-FFF2-40B4-BE49-F238E27FC236}">
                <a16:creationId xmlns:a16="http://schemas.microsoft.com/office/drawing/2014/main" id="{23CBC2A5-CE2B-B846-A54D-E401F0AEC95E}"/>
              </a:ext>
            </a:extLst>
          </p:cNvPr>
          <p:cNvSpPr/>
          <p:nvPr/>
        </p:nvSpPr>
        <p:spPr bwMode="auto">
          <a:xfrm>
            <a:off x="6325280" y="346232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8" name="Rectangle 27">
            <a:extLst>
              <a:ext uri="{FF2B5EF4-FFF2-40B4-BE49-F238E27FC236}">
                <a16:creationId xmlns:a16="http://schemas.microsoft.com/office/drawing/2014/main" id="{4B5A349C-FF35-1B4C-90BC-D337FFCCCB42}"/>
              </a:ext>
            </a:extLst>
          </p:cNvPr>
          <p:cNvSpPr/>
          <p:nvPr/>
        </p:nvSpPr>
        <p:spPr bwMode="auto">
          <a:xfrm>
            <a:off x="7639055" y="327537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9" name="Rectangle 28">
            <a:extLst>
              <a:ext uri="{FF2B5EF4-FFF2-40B4-BE49-F238E27FC236}">
                <a16:creationId xmlns:a16="http://schemas.microsoft.com/office/drawing/2014/main" id="{FAD61068-372F-1A4E-9358-91E35F0EB1E7}"/>
              </a:ext>
            </a:extLst>
          </p:cNvPr>
          <p:cNvSpPr/>
          <p:nvPr/>
        </p:nvSpPr>
        <p:spPr bwMode="auto">
          <a:xfrm>
            <a:off x="3695026" y="4227884"/>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0" name="Rectangle 29">
            <a:extLst>
              <a:ext uri="{FF2B5EF4-FFF2-40B4-BE49-F238E27FC236}">
                <a16:creationId xmlns:a16="http://schemas.microsoft.com/office/drawing/2014/main" id="{39A1EF26-532F-4744-90A3-DFCE2C7EAC55}"/>
              </a:ext>
            </a:extLst>
          </p:cNvPr>
          <p:cNvSpPr/>
          <p:nvPr/>
        </p:nvSpPr>
        <p:spPr bwMode="auto">
          <a:xfrm>
            <a:off x="5009477" y="404093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1" name="Rectangle 30">
            <a:extLst>
              <a:ext uri="{FF2B5EF4-FFF2-40B4-BE49-F238E27FC236}">
                <a16:creationId xmlns:a16="http://schemas.microsoft.com/office/drawing/2014/main" id="{7DEB0C1E-B67D-1344-8474-1AE9D75256A2}"/>
              </a:ext>
            </a:extLst>
          </p:cNvPr>
          <p:cNvSpPr/>
          <p:nvPr/>
        </p:nvSpPr>
        <p:spPr bwMode="auto">
          <a:xfrm>
            <a:off x="6325279" y="386237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2" name="Rectangle 31">
            <a:extLst>
              <a:ext uri="{FF2B5EF4-FFF2-40B4-BE49-F238E27FC236}">
                <a16:creationId xmlns:a16="http://schemas.microsoft.com/office/drawing/2014/main" id="{306F3757-C656-4248-8EEA-8D65EBC641D6}"/>
              </a:ext>
            </a:extLst>
          </p:cNvPr>
          <p:cNvSpPr/>
          <p:nvPr/>
        </p:nvSpPr>
        <p:spPr bwMode="auto">
          <a:xfrm>
            <a:off x="7637702" y="367542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cxnSp>
        <p:nvCxnSpPr>
          <p:cNvPr id="10" name="Straight Connector 9">
            <a:extLst>
              <a:ext uri="{FF2B5EF4-FFF2-40B4-BE49-F238E27FC236}">
                <a16:creationId xmlns:a16="http://schemas.microsoft.com/office/drawing/2014/main" id="{56A4E4C6-4035-EC4E-A787-BD40F9BA7A11}"/>
              </a:ext>
            </a:extLst>
          </p:cNvPr>
          <p:cNvCxnSpPr>
            <a:cxnSpLocks/>
          </p:cNvCxnSpPr>
          <p:nvPr/>
        </p:nvCxnSpPr>
        <p:spPr bwMode="auto">
          <a:xfrm flipV="1">
            <a:off x="3695026" y="2779297"/>
            <a:ext cx="5257127" cy="754155"/>
          </a:xfrm>
          <a:prstGeom prst="line">
            <a:avLst/>
          </a:prstGeom>
          <a:solidFill>
            <a:schemeClr val="accent1"/>
          </a:solidFill>
          <a:ln w="127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 name="Triangle 36">
            <a:extLst>
              <a:ext uri="{FF2B5EF4-FFF2-40B4-BE49-F238E27FC236}">
                <a16:creationId xmlns:a16="http://schemas.microsoft.com/office/drawing/2014/main" id="{73744FB8-595B-804A-A0D7-42D62AD37C3D}"/>
              </a:ext>
            </a:extLst>
          </p:cNvPr>
          <p:cNvSpPr/>
          <p:nvPr/>
        </p:nvSpPr>
        <p:spPr bwMode="auto">
          <a:xfrm rot="10800000">
            <a:off x="3262310" y="3269403"/>
            <a:ext cx="114300" cy="114300"/>
          </a:xfrm>
          <a:prstGeom prst="triangle">
            <a:avLst/>
          </a:prstGeom>
          <a:no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3" name="Left Brace 42">
            <a:extLst>
              <a:ext uri="{FF2B5EF4-FFF2-40B4-BE49-F238E27FC236}">
                <a16:creationId xmlns:a16="http://schemas.microsoft.com/office/drawing/2014/main" id="{375101AB-B5FD-864B-8263-7179D80B60E3}"/>
              </a:ext>
            </a:extLst>
          </p:cNvPr>
          <p:cNvSpPr/>
          <p:nvPr/>
        </p:nvSpPr>
        <p:spPr bwMode="auto">
          <a:xfrm rot="5400000">
            <a:off x="4763944" y="3127100"/>
            <a:ext cx="169595" cy="315353"/>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5" name="TextBox 44">
            <a:extLst>
              <a:ext uri="{FF2B5EF4-FFF2-40B4-BE49-F238E27FC236}">
                <a16:creationId xmlns:a16="http://schemas.microsoft.com/office/drawing/2014/main" id="{C5289833-D8C7-CB43-81C5-D31287CE1162}"/>
              </a:ext>
            </a:extLst>
          </p:cNvPr>
          <p:cNvSpPr txBox="1"/>
          <p:nvPr/>
        </p:nvSpPr>
        <p:spPr>
          <a:xfrm>
            <a:off x="4528868" y="2850694"/>
            <a:ext cx="688009" cy="334835"/>
          </a:xfrm>
          <a:prstGeom prst="rect">
            <a:avLst/>
          </a:prstGeom>
          <a:noFill/>
        </p:spPr>
        <p:txBody>
          <a:bodyPr wrap="none" rtlCol="0">
            <a:spAutoFit/>
          </a:bodyPr>
          <a:lstStyle/>
          <a:p>
            <a:pPr algn="ctr"/>
            <a:r>
              <a:rPr lang="en-US" sz="788" dirty="0">
                <a:solidFill>
                  <a:schemeClr val="accent1"/>
                </a:solidFill>
              </a:rPr>
              <a:t>recharge</a:t>
            </a:r>
          </a:p>
          <a:p>
            <a:pPr algn="ctr"/>
            <a:r>
              <a:rPr lang="en-US" sz="788" dirty="0">
                <a:solidFill>
                  <a:schemeClr val="accent1"/>
                </a:solidFill>
              </a:rPr>
              <a:t>R=R</a:t>
            </a:r>
            <a:r>
              <a:rPr lang="en-US" sz="788" baseline="-25000" dirty="0">
                <a:solidFill>
                  <a:schemeClr val="accent1"/>
                </a:solidFill>
              </a:rPr>
              <a:t>0</a:t>
            </a:r>
            <a:r>
              <a:rPr lang="en-US" sz="788" dirty="0">
                <a:solidFill>
                  <a:schemeClr val="accent1"/>
                </a:solidFill>
              </a:rPr>
              <a:t>*</a:t>
            </a:r>
            <a:r>
              <a:rPr lang="en-US" sz="788" dirty="0">
                <a:solidFill>
                  <a:srgbClr val="FFFF00"/>
                </a:solidFill>
              </a:rPr>
              <a:t>(1-f</a:t>
            </a:r>
            <a:r>
              <a:rPr lang="en-US" sz="788" baseline="-25000" dirty="0">
                <a:solidFill>
                  <a:srgbClr val="FFFF00"/>
                </a:solidFill>
              </a:rPr>
              <a:t>s</a:t>
            </a:r>
            <a:r>
              <a:rPr lang="en-US" sz="788" dirty="0">
                <a:solidFill>
                  <a:srgbClr val="FFFF00"/>
                </a:solidFill>
              </a:rPr>
              <a:t>)</a:t>
            </a:r>
          </a:p>
        </p:txBody>
      </p:sp>
      <p:sp>
        <p:nvSpPr>
          <p:cNvPr id="46" name="Left Brace 45">
            <a:extLst>
              <a:ext uri="{FF2B5EF4-FFF2-40B4-BE49-F238E27FC236}">
                <a16:creationId xmlns:a16="http://schemas.microsoft.com/office/drawing/2014/main" id="{F02027F0-763A-C849-8729-8C41872C3A48}"/>
              </a:ext>
            </a:extLst>
          </p:cNvPr>
          <p:cNvSpPr/>
          <p:nvPr/>
        </p:nvSpPr>
        <p:spPr bwMode="auto">
          <a:xfrm rot="5400000">
            <a:off x="5582581" y="2505116"/>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7" name="TextBox 46">
            <a:extLst>
              <a:ext uri="{FF2B5EF4-FFF2-40B4-BE49-F238E27FC236}">
                <a16:creationId xmlns:a16="http://schemas.microsoft.com/office/drawing/2014/main" id="{A2D14820-0C63-FF46-8873-514223D2F24A}"/>
              </a:ext>
            </a:extLst>
          </p:cNvPr>
          <p:cNvSpPr txBox="1"/>
          <p:nvPr/>
        </p:nvSpPr>
        <p:spPr>
          <a:xfrm>
            <a:off x="5364476" y="2886023"/>
            <a:ext cx="583814" cy="213585"/>
          </a:xfrm>
          <a:prstGeom prst="rect">
            <a:avLst/>
          </a:prstGeom>
          <a:noFill/>
        </p:spPr>
        <p:txBody>
          <a:bodyPr wrap="none" rtlCol="0">
            <a:spAutoFit/>
          </a:bodyPr>
          <a:lstStyle/>
          <a:p>
            <a:r>
              <a:rPr lang="en-US" sz="788" dirty="0">
                <a:solidFill>
                  <a:schemeClr val="accent1"/>
                </a:solidFill>
              </a:rPr>
              <a:t>recharge</a:t>
            </a:r>
          </a:p>
        </p:txBody>
      </p:sp>
      <p:sp>
        <p:nvSpPr>
          <p:cNvPr id="48" name="Left Brace 47">
            <a:extLst>
              <a:ext uri="{FF2B5EF4-FFF2-40B4-BE49-F238E27FC236}">
                <a16:creationId xmlns:a16="http://schemas.microsoft.com/office/drawing/2014/main" id="{F6F0A30F-CEC5-DC4A-8F4A-C8AF23352A01}"/>
              </a:ext>
            </a:extLst>
          </p:cNvPr>
          <p:cNvSpPr/>
          <p:nvPr/>
        </p:nvSpPr>
        <p:spPr bwMode="auto">
          <a:xfrm rot="5400000">
            <a:off x="6896356" y="2308706"/>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9" name="TextBox 48">
            <a:extLst>
              <a:ext uri="{FF2B5EF4-FFF2-40B4-BE49-F238E27FC236}">
                <a16:creationId xmlns:a16="http://schemas.microsoft.com/office/drawing/2014/main" id="{983AA6F7-55F4-B84F-A996-120653CE9E12}"/>
              </a:ext>
            </a:extLst>
          </p:cNvPr>
          <p:cNvSpPr txBox="1"/>
          <p:nvPr/>
        </p:nvSpPr>
        <p:spPr>
          <a:xfrm>
            <a:off x="6678251" y="2689613"/>
            <a:ext cx="583814" cy="213585"/>
          </a:xfrm>
          <a:prstGeom prst="rect">
            <a:avLst/>
          </a:prstGeom>
          <a:noFill/>
        </p:spPr>
        <p:txBody>
          <a:bodyPr wrap="none" rtlCol="0">
            <a:spAutoFit/>
          </a:bodyPr>
          <a:lstStyle/>
          <a:p>
            <a:r>
              <a:rPr lang="en-US" sz="788" dirty="0">
                <a:solidFill>
                  <a:schemeClr val="accent1"/>
                </a:solidFill>
              </a:rPr>
              <a:t>recharge</a:t>
            </a:r>
          </a:p>
        </p:txBody>
      </p:sp>
      <p:sp>
        <p:nvSpPr>
          <p:cNvPr id="50" name="Left Brace 49">
            <a:extLst>
              <a:ext uri="{FF2B5EF4-FFF2-40B4-BE49-F238E27FC236}">
                <a16:creationId xmlns:a16="http://schemas.microsoft.com/office/drawing/2014/main" id="{F2EE0760-44A7-864B-BD4E-EC1BB333BCC5}"/>
              </a:ext>
            </a:extLst>
          </p:cNvPr>
          <p:cNvSpPr/>
          <p:nvPr/>
        </p:nvSpPr>
        <p:spPr bwMode="auto">
          <a:xfrm rot="5400000">
            <a:off x="8210130" y="2130151"/>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51" name="TextBox 50">
            <a:extLst>
              <a:ext uri="{FF2B5EF4-FFF2-40B4-BE49-F238E27FC236}">
                <a16:creationId xmlns:a16="http://schemas.microsoft.com/office/drawing/2014/main" id="{4837C7B8-E668-CC48-88C9-2F49952FE0CB}"/>
              </a:ext>
            </a:extLst>
          </p:cNvPr>
          <p:cNvSpPr txBox="1"/>
          <p:nvPr/>
        </p:nvSpPr>
        <p:spPr>
          <a:xfrm>
            <a:off x="7992025" y="2511059"/>
            <a:ext cx="583814" cy="213585"/>
          </a:xfrm>
          <a:prstGeom prst="rect">
            <a:avLst/>
          </a:prstGeom>
          <a:noFill/>
        </p:spPr>
        <p:txBody>
          <a:bodyPr wrap="none" rtlCol="0">
            <a:spAutoFit/>
          </a:bodyPr>
          <a:lstStyle/>
          <a:p>
            <a:r>
              <a:rPr lang="en-US" sz="788" dirty="0">
                <a:solidFill>
                  <a:schemeClr val="accent1"/>
                </a:solidFill>
              </a:rPr>
              <a:t>recharge</a:t>
            </a:r>
          </a:p>
        </p:txBody>
      </p:sp>
      <p:sp>
        <p:nvSpPr>
          <p:cNvPr id="33" name="Rectangle 32">
            <a:extLst>
              <a:ext uri="{FF2B5EF4-FFF2-40B4-BE49-F238E27FC236}">
                <a16:creationId xmlns:a16="http://schemas.microsoft.com/office/drawing/2014/main" id="{D7CFB5C2-7DD0-E145-9480-F32617D0D063}"/>
              </a:ext>
            </a:extLst>
          </p:cNvPr>
          <p:cNvSpPr/>
          <p:nvPr/>
        </p:nvSpPr>
        <p:spPr bwMode="auto">
          <a:xfrm>
            <a:off x="3693670" y="3391487"/>
            <a:ext cx="997394" cy="34289"/>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4" name="TextBox 33">
            <a:extLst>
              <a:ext uri="{FF2B5EF4-FFF2-40B4-BE49-F238E27FC236}">
                <a16:creationId xmlns:a16="http://schemas.microsoft.com/office/drawing/2014/main" id="{0C5F42FD-FD90-C347-AF97-73D6AF4C55D6}"/>
              </a:ext>
            </a:extLst>
          </p:cNvPr>
          <p:cNvSpPr txBox="1"/>
          <p:nvPr/>
        </p:nvSpPr>
        <p:spPr>
          <a:xfrm>
            <a:off x="3638550" y="3100382"/>
            <a:ext cx="1143000" cy="334835"/>
          </a:xfrm>
          <a:prstGeom prst="rect">
            <a:avLst/>
          </a:prstGeom>
          <a:noFill/>
        </p:spPr>
        <p:txBody>
          <a:bodyPr wrap="square" rtlCol="0">
            <a:spAutoFit/>
          </a:bodyPr>
          <a:lstStyle/>
          <a:p>
            <a:pPr algn="ctr"/>
            <a:r>
              <a:rPr lang="en-US" sz="788" dirty="0">
                <a:solidFill>
                  <a:srgbClr val="C00000"/>
                </a:solidFill>
              </a:rPr>
              <a:t>general-head boundary (C=C</a:t>
            </a:r>
            <a:r>
              <a:rPr lang="en-US" sz="788" baseline="-25000" dirty="0">
                <a:solidFill>
                  <a:srgbClr val="C00000"/>
                </a:solidFill>
              </a:rPr>
              <a:t>0</a:t>
            </a:r>
            <a:r>
              <a:rPr lang="en-US" sz="788" dirty="0">
                <a:solidFill>
                  <a:srgbClr val="C00000"/>
                </a:solidFill>
              </a:rPr>
              <a:t>*</a:t>
            </a:r>
            <a:r>
              <a:rPr lang="en-US" sz="788" dirty="0">
                <a:solidFill>
                  <a:srgbClr val="FFFF00"/>
                </a:solidFill>
              </a:rPr>
              <a:t>f</a:t>
            </a:r>
            <a:r>
              <a:rPr lang="en-US" sz="788" baseline="-25000" dirty="0">
                <a:solidFill>
                  <a:srgbClr val="FFFF00"/>
                </a:solidFill>
              </a:rPr>
              <a:t>s</a:t>
            </a:r>
            <a:r>
              <a:rPr lang="en-US" sz="788" dirty="0">
                <a:solidFill>
                  <a:srgbClr val="C00000"/>
                </a:solidFill>
              </a:rPr>
              <a:t>)</a:t>
            </a:r>
          </a:p>
        </p:txBody>
      </p:sp>
      <p:sp>
        <p:nvSpPr>
          <p:cNvPr id="35" name="TextBox 34">
            <a:extLst>
              <a:ext uri="{FF2B5EF4-FFF2-40B4-BE49-F238E27FC236}">
                <a16:creationId xmlns:a16="http://schemas.microsoft.com/office/drawing/2014/main" id="{0713B398-547B-1548-B984-5E7A1730A744}"/>
              </a:ext>
            </a:extLst>
          </p:cNvPr>
          <p:cNvSpPr txBox="1"/>
          <p:nvPr/>
        </p:nvSpPr>
        <p:spPr>
          <a:xfrm rot="16200000">
            <a:off x="2599685" y="3778995"/>
            <a:ext cx="750090" cy="456087"/>
          </a:xfrm>
          <a:prstGeom prst="rect">
            <a:avLst/>
          </a:prstGeom>
          <a:noFill/>
        </p:spPr>
        <p:txBody>
          <a:bodyPr wrap="square" rtlCol="0">
            <a:spAutoFit/>
          </a:bodyPr>
          <a:lstStyle/>
          <a:p>
            <a:pPr algn="ctr"/>
            <a:r>
              <a:rPr lang="en-US" sz="788" dirty="0">
                <a:solidFill>
                  <a:srgbClr val="C00000"/>
                </a:solidFill>
              </a:rPr>
              <a:t>general-head boundary</a:t>
            </a:r>
          </a:p>
        </p:txBody>
      </p:sp>
      <p:cxnSp>
        <p:nvCxnSpPr>
          <p:cNvPr id="4" name="Straight Arrow Connector 3">
            <a:extLst>
              <a:ext uri="{FF2B5EF4-FFF2-40B4-BE49-F238E27FC236}">
                <a16:creationId xmlns:a16="http://schemas.microsoft.com/office/drawing/2014/main" id="{97A66D57-92A8-ED47-9DDD-DF2EF13F2CD7}"/>
              </a:ext>
            </a:extLst>
          </p:cNvPr>
          <p:cNvCxnSpPr>
            <a:cxnSpLocks/>
          </p:cNvCxnSpPr>
          <p:nvPr/>
        </p:nvCxnSpPr>
        <p:spPr bwMode="auto">
          <a:xfrm>
            <a:off x="3693672" y="2630166"/>
            <a:ext cx="997393" cy="0"/>
          </a:xfrm>
          <a:prstGeom prst="straightConnector1">
            <a:avLst/>
          </a:prstGeom>
          <a:solidFill>
            <a:schemeClr val="accent1"/>
          </a:solidFill>
          <a:ln w="12700" cap="flat" cmpd="sng" algn="ctr">
            <a:solidFill>
              <a:srgbClr val="FFFF00"/>
            </a:solidFill>
            <a:prstDash val="solid"/>
            <a:round/>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DE8BFA7D-6C01-7B46-B37C-CC35752555B2}"/>
              </a:ext>
            </a:extLst>
          </p:cNvPr>
          <p:cNvCxnSpPr>
            <a:cxnSpLocks/>
          </p:cNvCxnSpPr>
          <p:nvPr/>
        </p:nvCxnSpPr>
        <p:spPr bwMode="auto">
          <a:xfrm>
            <a:off x="3693669" y="2398226"/>
            <a:ext cx="1314450" cy="0"/>
          </a:xfrm>
          <a:prstGeom prst="straightConnector1">
            <a:avLst/>
          </a:prstGeom>
          <a:solidFill>
            <a:schemeClr val="accent1"/>
          </a:solidFill>
          <a:ln w="12700" cap="flat" cmpd="sng" algn="ctr">
            <a:solidFill>
              <a:srgbClr val="FFFF00"/>
            </a:solidFill>
            <a:prstDash val="solid"/>
            <a:round/>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E334842B-4C66-9B43-8DAF-E9D8574A6E86}"/>
              </a:ext>
            </a:extLst>
          </p:cNvPr>
          <p:cNvSpPr txBox="1"/>
          <p:nvPr/>
        </p:nvSpPr>
        <p:spPr>
          <a:xfrm>
            <a:off x="4095750" y="2424116"/>
            <a:ext cx="280846" cy="230832"/>
          </a:xfrm>
          <a:prstGeom prst="rect">
            <a:avLst/>
          </a:prstGeom>
          <a:noFill/>
        </p:spPr>
        <p:txBody>
          <a:bodyPr wrap="none" rtlCol="0">
            <a:spAutoFit/>
          </a:bodyPr>
          <a:lstStyle/>
          <a:p>
            <a:r>
              <a:rPr lang="en-US" sz="900" dirty="0" err="1">
                <a:solidFill>
                  <a:srgbClr val="FFFF00"/>
                </a:solidFill>
              </a:rPr>
              <a:t>s</a:t>
            </a:r>
            <a:r>
              <a:rPr lang="en-US" sz="900" baseline="-25000" dirty="0" err="1">
                <a:solidFill>
                  <a:srgbClr val="FFFF00"/>
                </a:solidFill>
              </a:rPr>
              <a:t>x</a:t>
            </a:r>
            <a:endParaRPr lang="en-US" sz="900" baseline="-25000" dirty="0">
              <a:solidFill>
                <a:srgbClr val="FFFF00"/>
              </a:solidFill>
            </a:endParaRPr>
          </a:p>
        </p:txBody>
      </p:sp>
      <p:sp>
        <p:nvSpPr>
          <p:cNvPr id="38" name="TextBox 37">
            <a:extLst>
              <a:ext uri="{FF2B5EF4-FFF2-40B4-BE49-F238E27FC236}">
                <a16:creationId xmlns:a16="http://schemas.microsoft.com/office/drawing/2014/main" id="{278F6441-DACD-0548-86F7-80021F006B9E}"/>
              </a:ext>
            </a:extLst>
          </p:cNvPr>
          <p:cNvSpPr txBox="1"/>
          <p:nvPr/>
        </p:nvSpPr>
        <p:spPr>
          <a:xfrm>
            <a:off x="4217781" y="2209559"/>
            <a:ext cx="288862" cy="230832"/>
          </a:xfrm>
          <a:prstGeom prst="rect">
            <a:avLst/>
          </a:prstGeom>
          <a:noFill/>
        </p:spPr>
        <p:txBody>
          <a:bodyPr wrap="none" rtlCol="0">
            <a:spAutoFit/>
          </a:bodyPr>
          <a:lstStyle/>
          <a:p>
            <a:r>
              <a:rPr lang="en-US" sz="900" dirty="0" err="1">
                <a:solidFill>
                  <a:srgbClr val="FFFF00"/>
                </a:solidFill>
              </a:rPr>
              <a:t>s</a:t>
            </a:r>
            <a:r>
              <a:rPr lang="en-US" sz="900" baseline="-25000" dirty="0" err="1">
                <a:solidFill>
                  <a:srgbClr val="FFFF00"/>
                </a:solidFill>
              </a:rPr>
              <a:t>T</a:t>
            </a:r>
            <a:endParaRPr lang="en-US" sz="900" baseline="-25000" dirty="0">
              <a:solidFill>
                <a:srgbClr val="FFFF00"/>
              </a:solidFill>
            </a:endParaRPr>
          </a:p>
        </p:txBody>
      </p:sp>
      <p:sp>
        <p:nvSpPr>
          <p:cNvPr id="39" name="TextBox 38">
            <a:extLst>
              <a:ext uri="{FF2B5EF4-FFF2-40B4-BE49-F238E27FC236}">
                <a16:creationId xmlns:a16="http://schemas.microsoft.com/office/drawing/2014/main" id="{7F56CE7E-1626-FF4D-A8FD-624627B87B1B}"/>
              </a:ext>
            </a:extLst>
          </p:cNvPr>
          <p:cNvSpPr txBox="1"/>
          <p:nvPr/>
        </p:nvSpPr>
        <p:spPr>
          <a:xfrm>
            <a:off x="3190943" y="2382872"/>
            <a:ext cx="619080" cy="230832"/>
          </a:xfrm>
          <a:prstGeom prst="rect">
            <a:avLst/>
          </a:prstGeom>
          <a:noFill/>
        </p:spPr>
        <p:txBody>
          <a:bodyPr wrap="none" rtlCol="0">
            <a:spAutoFit/>
          </a:bodyPr>
          <a:lstStyle/>
          <a:p>
            <a:r>
              <a:rPr lang="en-US" sz="900" dirty="0">
                <a:solidFill>
                  <a:srgbClr val="FFFF00"/>
                </a:solidFill>
              </a:rPr>
              <a:t>f</a:t>
            </a:r>
            <a:r>
              <a:rPr lang="en-US" sz="900" baseline="-25000" dirty="0">
                <a:solidFill>
                  <a:srgbClr val="FFFF00"/>
                </a:solidFill>
              </a:rPr>
              <a:t>s</a:t>
            </a:r>
            <a:r>
              <a:rPr lang="en-US" sz="900" dirty="0">
                <a:solidFill>
                  <a:srgbClr val="FFFF00"/>
                </a:solidFill>
              </a:rPr>
              <a:t> = </a:t>
            </a:r>
            <a:r>
              <a:rPr lang="en-US" sz="900" dirty="0" err="1">
                <a:solidFill>
                  <a:srgbClr val="FFFF00"/>
                </a:solidFill>
              </a:rPr>
              <a:t>s</a:t>
            </a:r>
            <a:r>
              <a:rPr lang="en-US" sz="900" baseline="-25000" dirty="0" err="1">
                <a:solidFill>
                  <a:srgbClr val="FFFF00"/>
                </a:solidFill>
              </a:rPr>
              <a:t>x</a:t>
            </a:r>
            <a:r>
              <a:rPr lang="en-US" sz="900" dirty="0">
                <a:solidFill>
                  <a:srgbClr val="FFFF00"/>
                </a:solidFill>
              </a:rPr>
              <a:t>/</a:t>
            </a:r>
            <a:r>
              <a:rPr lang="en-US" sz="900" dirty="0" err="1">
                <a:solidFill>
                  <a:srgbClr val="FFFF00"/>
                </a:solidFill>
              </a:rPr>
              <a:t>s</a:t>
            </a:r>
            <a:r>
              <a:rPr lang="en-US" sz="900" baseline="-25000" dirty="0" err="1">
                <a:solidFill>
                  <a:srgbClr val="FFFF00"/>
                </a:solidFill>
              </a:rPr>
              <a:t>T</a:t>
            </a:r>
            <a:endParaRPr lang="en-US" sz="900" baseline="-25000" dirty="0">
              <a:solidFill>
                <a:srgbClr val="FFFF00"/>
              </a:solidFill>
            </a:endParaRPr>
          </a:p>
        </p:txBody>
      </p:sp>
    </p:spTree>
    <p:extLst>
      <p:ext uri="{BB962C8B-B14F-4D97-AF65-F5344CB8AC3E}">
        <p14:creationId xmlns:p14="http://schemas.microsoft.com/office/powerpoint/2010/main" val="59337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D1078C1-B5F7-CC45-B78E-48301A6F9AF5}"/>
              </a:ext>
            </a:extLst>
          </p:cNvPr>
          <p:cNvSpPr/>
          <p:nvPr/>
        </p:nvSpPr>
        <p:spPr bwMode="auto">
          <a:xfrm>
            <a:off x="3177967" y="3012868"/>
            <a:ext cx="515702" cy="1616285"/>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 name="Title 1">
            <a:extLst>
              <a:ext uri="{FF2B5EF4-FFF2-40B4-BE49-F238E27FC236}">
                <a16:creationId xmlns:a16="http://schemas.microsoft.com/office/drawing/2014/main" id="{EC87980E-7E50-A643-A6F2-7BED45FDF810}"/>
              </a:ext>
            </a:extLst>
          </p:cNvPr>
          <p:cNvSpPr>
            <a:spLocks noGrp="1"/>
          </p:cNvSpPr>
          <p:nvPr>
            <p:ph type="title"/>
          </p:nvPr>
        </p:nvSpPr>
        <p:spPr>
          <a:xfrm>
            <a:off x="1600200" y="971550"/>
            <a:ext cx="8610600" cy="857250"/>
          </a:xfrm>
        </p:spPr>
        <p:txBody>
          <a:bodyPr/>
          <a:lstStyle/>
          <a:p>
            <a:r>
              <a:rPr lang="en-US" dirty="0"/>
              <a:t>Sea-Level Rise Boundary Conditions</a:t>
            </a:r>
          </a:p>
        </p:txBody>
      </p:sp>
      <p:sp>
        <p:nvSpPr>
          <p:cNvPr id="6" name="Rectangle 5">
            <a:extLst>
              <a:ext uri="{FF2B5EF4-FFF2-40B4-BE49-F238E27FC236}">
                <a16:creationId xmlns:a16="http://schemas.microsoft.com/office/drawing/2014/main" id="{D7482BFA-14CE-9842-877A-B1BB7FCADA0D}"/>
              </a:ext>
            </a:extLst>
          </p:cNvPr>
          <p:cNvSpPr/>
          <p:nvPr/>
        </p:nvSpPr>
        <p:spPr bwMode="auto">
          <a:xfrm>
            <a:off x="3695703" y="3431965"/>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18" name="Rectangle 17">
            <a:extLst>
              <a:ext uri="{FF2B5EF4-FFF2-40B4-BE49-F238E27FC236}">
                <a16:creationId xmlns:a16="http://schemas.microsoft.com/office/drawing/2014/main" id="{A6C403DB-CAA5-CD41-9562-E7735BD245B2}"/>
              </a:ext>
            </a:extLst>
          </p:cNvPr>
          <p:cNvSpPr/>
          <p:nvPr/>
        </p:nvSpPr>
        <p:spPr bwMode="auto">
          <a:xfrm>
            <a:off x="5010153" y="3245011"/>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0" name="Rectangle 19">
            <a:extLst>
              <a:ext uri="{FF2B5EF4-FFF2-40B4-BE49-F238E27FC236}">
                <a16:creationId xmlns:a16="http://schemas.microsoft.com/office/drawing/2014/main" id="{E644BAD4-F194-C54E-B2CC-F424510F5E3C}"/>
              </a:ext>
            </a:extLst>
          </p:cNvPr>
          <p:cNvSpPr/>
          <p:nvPr/>
        </p:nvSpPr>
        <p:spPr bwMode="auto">
          <a:xfrm>
            <a:off x="6325281" y="3058057"/>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1" name="Rectangle 20">
            <a:extLst>
              <a:ext uri="{FF2B5EF4-FFF2-40B4-BE49-F238E27FC236}">
                <a16:creationId xmlns:a16="http://schemas.microsoft.com/office/drawing/2014/main" id="{B6AF385A-EF9B-C844-A29F-1392F3278AA7}"/>
              </a:ext>
            </a:extLst>
          </p:cNvPr>
          <p:cNvSpPr/>
          <p:nvPr/>
        </p:nvSpPr>
        <p:spPr bwMode="auto">
          <a:xfrm>
            <a:off x="7639055" y="2871103"/>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3" name="Rectangle 22">
            <a:extLst>
              <a:ext uri="{FF2B5EF4-FFF2-40B4-BE49-F238E27FC236}">
                <a16:creationId xmlns:a16="http://schemas.microsoft.com/office/drawing/2014/main" id="{B36140EC-6AC3-5941-94AC-2D65BAEC607F}"/>
              </a:ext>
            </a:extLst>
          </p:cNvPr>
          <p:cNvSpPr/>
          <p:nvPr/>
        </p:nvSpPr>
        <p:spPr bwMode="auto">
          <a:xfrm>
            <a:off x="3695702" y="3827834"/>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6" name="Rectangle 25">
            <a:extLst>
              <a:ext uri="{FF2B5EF4-FFF2-40B4-BE49-F238E27FC236}">
                <a16:creationId xmlns:a16="http://schemas.microsoft.com/office/drawing/2014/main" id="{1687CA95-53D5-1248-A3FF-9DDA3E540B4A}"/>
              </a:ext>
            </a:extLst>
          </p:cNvPr>
          <p:cNvSpPr/>
          <p:nvPr/>
        </p:nvSpPr>
        <p:spPr bwMode="auto">
          <a:xfrm>
            <a:off x="5009477" y="364088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7" name="Rectangle 26">
            <a:extLst>
              <a:ext uri="{FF2B5EF4-FFF2-40B4-BE49-F238E27FC236}">
                <a16:creationId xmlns:a16="http://schemas.microsoft.com/office/drawing/2014/main" id="{23CBC2A5-CE2B-B846-A54D-E401F0AEC95E}"/>
              </a:ext>
            </a:extLst>
          </p:cNvPr>
          <p:cNvSpPr/>
          <p:nvPr/>
        </p:nvSpPr>
        <p:spPr bwMode="auto">
          <a:xfrm>
            <a:off x="6325280" y="346232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8" name="Rectangle 27">
            <a:extLst>
              <a:ext uri="{FF2B5EF4-FFF2-40B4-BE49-F238E27FC236}">
                <a16:creationId xmlns:a16="http://schemas.microsoft.com/office/drawing/2014/main" id="{4B5A349C-FF35-1B4C-90BC-D337FFCCCB42}"/>
              </a:ext>
            </a:extLst>
          </p:cNvPr>
          <p:cNvSpPr/>
          <p:nvPr/>
        </p:nvSpPr>
        <p:spPr bwMode="auto">
          <a:xfrm>
            <a:off x="7639055" y="327537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9" name="Rectangle 28">
            <a:extLst>
              <a:ext uri="{FF2B5EF4-FFF2-40B4-BE49-F238E27FC236}">
                <a16:creationId xmlns:a16="http://schemas.microsoft.com/office/drawing/2014/main" id="{FAD61068-372F-1A4E-9358-91E35F0EB1E7}"/>
              </a:ext>
            </a:extLst>
          </p:cNvPr>
          <p:cNvSpPr/>
          <p:nvPr/>
        </p:nvSpPr>
        <p:spPr bwMode="auto">
          <a:xfrm>
            <a:off x="3695026" y="4227884"/>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0" name="Rectangle 29">
            <a:extLst>
              <a:ext uri="{FF2B5EF4-FFF2-40B4-BE49-F238E27FC236}">
                <a16:creationId xmlns:a16="http://schemas.microsoft.com/office/drawing/2014/main" id="{39A1EF26-532F-4744-90A3-DFCE2C7EAC55}"/>
              </a:ext>
            </a:extLst>
          </p:cNvPr>
          <p:cNvSpPr/>
          <p:nvPr/>
        </p:nvSpPr>
        <p:spPr bwMode="auto">
          <a:xfrm>
            <a:off x="5009477" y="404093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1" name="Rectangle 30">
            <a:extLst>
              <a:ext uri="{FF2B5EF4-FFF2-40B4-BE49-F238E27FC236}">
                <a16:creationId xmlns:a16="http://schemas.microsoft.com/office/drawing/2014/main" id="{7DEB0C1E-B67D-1344-8474-1AE9D75256A2}"/>
              </a:ext>
            </a:extLst>
          </p:cNvPr>
          <p:cNvSpPr/>
          <p:nvPr/>
        </p:nvSpPr>
        <p:spPr bwMode="auto">
          <a:xfrm>
            <a:off x="6325279" y="386237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2" name="Rectangle 31">
            <a:extLst>
              <a:ext uri="{FF2B5EF4-FFF2-40B4-BE49-F238E27FC236}">
                <a16:creationId xmlns:a16="http://schemas.microsoft.com/office/drawing/2014/main" id="{306F3757-C656-4248-8EEA-8D65EBC641D6}"/>
              </a:ext>
            </a:extLst>
          </p:cNvPr>
          <p:cNvSpPr/>
          <p:nvPr/>
        </p:nvSpPr>
        <p:spPr bwMode="auto">
          <a:xfrm>
            <a:off x="7637702" y="367542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cxnSp>
        <p:nvCxnSpPr>
          <p:cNvPr id="10" name="Straight Connector 9">
            <a:extLst>
              <a:ext uri="{FF2B5EF4-FFF2-40B4-BE49-F238E27FC236}">
                <a16:creationId xmlns:a16="http://schemas.microsoft.com/office/drawing/2014/main" id="{56A4E4C6-4035-EC4E-A787-BD40F9BA7A11}"/>
              </a:ext>
            </a:extLst>
          </p:cNvPr>
          <p:cNvCxnSpPr>
            <a:cxnSpLocks/>
          </p:cNvCxnSpPr>
          <p:nvPr/>
        </p:nvCxnSpPr>
        <p:spPr bwMode="auto">
          <a:xfrm flipV="1">
            <a:off x="3695026" y="2779297"/>
            <a:ext cx="5257127" cy="754155"/>
          </a:xfrm>
          <a:prstGeom prst="line">
            <a:avLst/>
          </a:prstGeom>
          <a:solidFill>
            <a:schemeClr val="accent1"/>
          </a:solidFill>
          <a:ln w="127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 name="Triangle 36">
            <a:extLst>
              <a:ext uri="{FF2B5EF4-FFF2-40B4-BE49-F238E27FC236}">
                <a16:creationId xmlns:a16="http://schemas.microsoft.com/office/drawing/2014/main" id="{73744FB8-595B-804A-A0D7-42D62AD37C3D}"/>
              </a:ext>
            </a:extLst>
          </p:cNvPr>
          <p:cNvSpPr/>
          <p:nvPr/>
        </p:nvSpPr>
        <p:spPr bwMode="auto">
          <a:xfrm rot="10800000">
            <a:off x="3306988" y="2871103"/>
            <a:ext cx="114300" cy="114300"/>
          </a:xfrm>
          <a:prstGeom prst="triangle">
            <a:avLst/>
          </a:prstGeom>
          <a:no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50" name="Left Brace 49">
            <a:extLst>
              <a:ext uri="{FF2B5EF4-FFF2-40B4-BE49-F238E27FC236}">
                <a16:creationId xmlns:a16="http://schemas.microsoft.com/office/drawing/2014/main" id="{F2EE0760-44A7-864B-BD4E-EC1BB333BCC5}"/>
              </a:ext>
            </a:extLst>
          </p:cNvPr>
          <p:cNvSpPr/>
          <p:nvPr/>
        </p:nvSpPr>
        <p:spPr bwMode="auto">
          <a:xfrm rot="5400000">
            <a:off x="8210130" y="2130151"/>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51" name="TextBox 50">
            <a:extLst>
              <a:ext uri="{FF2B5EF4-FFF2-40B4-BE49-F238E27FC236}">
                <a16:creationId xmlns:a16="http://schemas.microsoft.com/office/drawing/2014/main" id="{4837C7B8-E668-CC48-88C9-2F49952FE0CB}"/>
              </a:ext>
            </a:extLst>
          </p:cNvPr>
          <p:cNvSpPr txBox="1"/>
          <p:nvPr/>
        </p:nvSpPr>
        <p:spPr>
          <a:xfrm>
            <a:off x="7992025" y="2511059"/>
            <a:ext cx="583814" cy="213585"/>
          </a:xfrm>
          <a:prstGeom prst="rect">
            <a:avLst/>
          </a:prstGeom>
          <a:noFill/>
        </p:spPr>
        <p:txBody>
          <a:bodyPr wrap="none" rtlCol="0">
            <a:spAutoFit/>
          </a:bodyPr>
          <a:lstStyle/>
          <a:p>
            <a:r>
              <a:rPr lang="en-US" sz="788" dirty="0">
                <a:solidFill>
                  <a:schemeClr val="accent1"/>
                </a:solidFill>
              </a:rPr>
              <a:t>recharge</a:t>
            </a:r>
          </a:p>
        </p:txBody>
      </p:sp>
      <p:sp>
        <p:nvSpPr>
          <p:cNvPr id="33" name="Rectangle 32">
            <a:extLst>
              <a:ext uri="{FF2B5EF4-FFF2-40B4-BE49-F238E27FC236}">
                <a16:creationId xmlns:a16="http://schemas.microsoft.com/office/drawing/2014/main" id="{D7CFB5C2-7DD0-E145-9480-F32617D0D063}"/>
              </a:ext>
            </a:extLst>
          </p:cNvPr>
          <p:cNvSpPr/>
          <p:nvPr/>
        </p:nvSpPr>
        <p:spPr bwMode="auto">
          <a:xfrm>
            <a:off x="5012856" y="3012866"/>
            <a:ext cx="1307776" cy="223378"/>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4" name="TextBox 33">
            <a:extLst>
              <a:ext uri="{FF2B5EF4-FFF2-40B4-BE49-F238E27FC236}">
                <a16:creationId xmlns:a16="http://schemas.microsoft.com/office/drawing/2014/main" id="{0C5F42FD-FD90-C347-AF97-73D6AF4C55D6}"/>
              </a:ext>
            </a:extLst>
          </p:cNvPr>
          <p:cNvSpPr txBox="1"/>
          <p:nvPr/>
        </p:nvSpPr>
        <p:spPr>
          <a:xfrm>
            <a:off x="3857030" y="2705268"/>
            <a:ext cx="1019770" cy="334835"/>
          </a:xfrm>
          <a:prstGeom prst="rect">
            <a:avLst/>
          </a:prstGeom>
          <a:noFill/>
        </p:spPr>
        <p:txBody>
          <a:bodyPr wrap="square" rtlCol="0">
            <a:spAutoFit/>
          </a:bodyPr>
          <a:lstStyle/>
          <a:p>
            <a:pPr algn="ctr"/>
            <a:r>
              <a:rPr lang="en-US" sz="788" dirty="0">
                <a:solidFill>
                  <a:srgbClr val="C00000"/>
                </a:solidFill>
              </a:rPr>
              <a:t>general-head boundary</a:t>
            </a:r>
          </a:p>
        </p:txBody>
      </p:sp>
      <p:sp>
        <p:nvSpPr>
          <p:cNvPr id="35" name="Left Brace 34">
            <a:extLst>
              <a:ext uri="{FF2B5EF4-FFF2-40B4-BE49-F238E27FC236}">
                <a16:creationId xmlns:a16="http://schemas.microsoft.com/office/drawing/2014/main" id="{79194276-49A4-384A-BA27-D06C963B91C3}"/>
              </a:ext>
            </a:extLst>
          </p:cNvPr>
          <p:cNvSpPr/>
          <p:nvPr/>
        </p:nvSpPr>
        <p:spPr bwMode="auto">
          <a:xfrm rot="5400000">
            <a:off x="7390907" y="2755141"/>
            <a:ext cx="169595" cy="315353"/>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38" name="Rectangle 37">
            <a:extLst>
              <a:ext uri="{FF2B5EF4-FFF2-40B4-BE49-F238E27FC236}">
                <a16:creationId xmlns:a16="http://schemas.microsoft.com/office/drawing/2014/main" id="{BD9300B4-DA1D-D746-8F3F-802DEF5443A6}"/>
              </a:ext>
            </a:extLst>
          </p:cNvPr>
          <p:cNvSpPr/>
          <p:nvPr/>
        </p:nvSpPr>
        <p:spPr bwMode="auto">
          <a:xfrm>
            <a:off x="6320632" y="3012868"/>
            <a:ext cx="997394" cy="40949"/>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40" name="Rectangle 39">
            <a:extLst>
              <a:ext uri="{FF2B5EF4-FFF2-40B4-BE49-F238E27FC236}">
                <a16:creationId xmlns:a16="http://schemas.microsoft.com/office/drawing/2014/main" id="{10A3F29C-D372-5241-A7EB-516E5BBB9BCF}"/>
              </a:ext>
            </a:extLst>
          </p:cNvPr>
          <p:cNvSpPr/>
          <p:nvPr/>
        </p:nvSpPr>
        <p:spPr bwMode="auto">
          <a:xfrm>
            <a:off x="3697730" y="3012865"/>
            <a:ext cx="1307776" cy="411800"/>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41" name="TextBox 40">
            <a:extLst>
              <a:ext uri="{FF2B5EF4-FFF2-40B4-BE49-F238E27FC236}">
                <a16:creationId xmlns:a16="http://schemas.microsoft.com/office/drawing/2014/main" id="{4092DB16-AEFB-2140-9BFC-985D9D79FCFC}"/>
              </a:ext>
            </a:extLst>
          </p:cNvPr>
          <p:cNvSpPr txBox="1"/>
          <p:nvPr/>
        </p:nvSpPr>
        <p:spPr>
          <a:xfrm>
            <a:off x="5181600" y="2716047"/>
            <a:ext cx="989066" cy="334835"/>
          </a:xfrm>
          <a:prstGeom prst="rect">
            <a:avLst/>
          </a:prstGeom>
          <a:noFill/>
        </p:spPr>
        <p:txBody>
          <a:bodyPr wrap="square" rtlCol="0">
            <a:spAutoFit/>
          </a:bodyPr>
          <a:lstStyle/>
          <a:p>
            <a:pPr algn="ctr"/>
            <a:r>
              <a:rPr lang="en-US" sz="788" dirty="0">
                <a:solidFill>
                  <a:srgbClr val="C00000"/>
                </a:solidFill>
              </a:rPr>
              <a:t>general-head boundary</a:t>
            </a:r>
          </a:p>
        </p:txBody>
      </p:sp>
      <p:sp>
        <p:nvSpPr>
          <p:cNvPr id="42" name="TextBox 41">
            <a:extLst>
              <a:ext uri="{FF2B5EF4-FFF2-40B4-BE49-F238E27FC236}">
                <a16:creationId xmlns:a16="http://schemas.microsoft.com/office/drawing/2014/main" id="{A81877B8-A531-5146-AC92-3D823DDFA6D4}"/>
              </a:ext>
            </a:extLst>
          </p:cNvPr>
          <p:cNvSpPr txBox="1"/>
          <p:nvPr/>
        </p:nvSpPr>
        <p:spPr>
          <a:xfrm rot="16200000">
            <a:off x="2599685" y="3778995"/>
            <a:ext cx="750090" cy="456087"/>
          </a:xfrm>
          <a:prstGeom prst="rect">
            <a:avLst/>
          </a:prstGeom>
          <a:noFill/>
        </p:spPr>
        <p:txBody>
          <a:bodyPr wrap="square" rtlCol="0">
            <a:spAutoFit/>
          </a:bodyPr>
          <a:lstStyle/>
          <a:p>
            <a:pPr algn="ctr"/>
            <a:r>
              <a:rPr lang="en-US" sz="788" dirty="0">
                <a:solidFill>
                  <a:srgbClr val="C00000"/>
                </a:solidFill>
              </a:rPr>
              <a:t>general-head boundary</a:t>
            </a:r>
          </a:p>
        </p:txBody>
      </p:sp>
      <p:cxnSp>
        <p:nvCxnSpPr>
          <p:cNvPr id="43" name="Straight Arrow Connector 42">
            <a:extLst>
              <a:ext uri="{FF2B5EF4-FFF2-40B4-BE49-F238E27FC236}">
                <a16:creationId xmlns:a16="http://schemas.microsoft.com/office/drawing/2014/main" id="{09055580-7DBC-8C45-ABAD-13FA1D466D6A}"/>
              </a:ext>
            </a:extLst>
          </p:cNvPr>
          <p:cNvCxnSpPr>
            <a:cxnSpLocks/>
          </p:cNvCxnSpPr>
          <p:nvPr/>
        </p:nvCxnSpPr>
        <p:spPr bwMode="auto">
          <a:xfrm>
            <a:off x="6324605" y="2397896"/>
            <a:ext cx="997393" cy="0"/>
          </a:xfrm>
          <a:prstGeom prst="straightConnector1">
            <a:avLst/>
          </a:prstGeom>
          <a:solidFill>
            <a:schemeClr val="accent1"/>
          </a:solidFill>
          <a:ln w="12700" cap="flat" cmpd="sng" algn="ctr">
            <a:solidFill>
              <a:srgbClr val="FFFF00"/>
            </a:solidFill>
            <a:prstDash val="solid"/>
            <a:round/>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Arrow Connector 43">
            <a:extLst>
              <a:ext uri="{FF2B5EF4-FFF2-40B4-BE49-F238E27FC236}">
                <a16:creationId xmlns:a16="http://schemas.microsoft.com/office/drawing/2014/main" id="{E323EA90-8151-FA42-8D45-838304550408}"/>
              </a:ext>
            </a:extLst>
          </p:cNvPr>
          <p:cNvCxnSpPr>
            <a:cxnSpLocks/>
          </p:cNvCxnSpPr>
          <p:nvPr/>
        </p:nvCxnSpPr>
        <p:spPr bwMode="auto">
          <a:xfrm>
            <a:off x="6324602" y="2165957"/>
            <a:ext cx="1314450" cy="0"/>
          </a:xfrm>
          <a:prstGeom prst="straightConnector1">
            <a:avLst/>
          </a:prstGeom>
          <a:solidFill>
            <a:schemeClr val="accent1"/>
          </a:solidFill>
          <a:ln w="12700" cap="flat" cmpd="sng" algn="ctr">
            <a:solidFill>
              <a:srgbClr val="FFFF00"/>
            </a:solidFill>
            <a:prstDash val="solid"/>
            <a:round/>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TextBox 44">
            <a:extLst>
              <a:ext uri="{FF2B5EF4-FFF2-40B4-BE49-F238E27FC236}">
                <a16:creationId xmlns:a16="http://schemas.microsoft.com/office/drawing/2014/main" id="{4799244E-416B-2E4D-8D84-CB9A4C0E2A25}"/>
              </a:ext>
            </a:extLst>
          </p:cNvPr>
          <p:cNvSpPr txBox="1"/>
          <p:nvPr/>
        </p:nvSpPr>
        <p:spPr>
          <a:xfrm>
            <a:off x="6726682" y="2191847"/>
            <a:ext cx="280846" cy="230832"/>
          </a:xfrm>
          <a:prstGeom prst="rect">
            <a:avLst/>
          </a:prstGeom>
          <a:noFill/>
        </p:spPr>
        <p:txBody>
          <a:bodyPr wrap="none" rtlCol="0">
            <a:spAutoFit/>
          </a:bodyPr>
          <a:lstStyle/>
          <a:p>
            <a:r>
              <a:rPr lang="en-US" sz="900" dirty="0" err="1">
                <a:solidFill>
                  <a:srgbClr val="FFFF00"/>
                </a:solidFill>
              </a:rPr>
              <a:t>s</a:t>
            </a:r>
            <a:r>
              <a:rPr lang="en-US" sz="900" baseline="-25000" dirty="0" err="1">
                <a:solidFill>
                  <a:srgbClr val="FFFF00"/>
                </a:solidFill>
              </a:rPr>
              <a:t>x</a:t>
            </a:r>
            <a:endParaRPr lang="en-US" sz="900" baseline="-25000" dirty="0">
              <a:solidFill>
                <a:srgbClr val="FFFF00"/>
              </a:solidFill>
            </a:endParaRPr>
          </a:p>
        </p:txBody>
      </p:sp>
      <p:sp>
        <p:nvSpPr>
          <p:cNvPr id="46" name="TextBox 45">
            <a:extLst>
              <a:ext uri="{FF2B5EF4-FFF2-40B4-BE49-F238E27FC236}">
                <a16:creationId xmlns:a16="http://schemas.microsoft.com/office/drawing/2014/main" id="{89786687-1BD2-E540-B564-D03E15D2D215}"/>
              </a:ext>
            </a:extLst>
          </p:cNvPr>
          <p:cNvSpPr txBox="1"/>
          <p:nvPr/>
        </p:nvSpPr>
        <p:spPr>
          <a:xfrm>
            <a:off x="6848713" y="1977290"/>
            <a:ext cx="288862" cy="230832"/>
          </a:xfrm>
          <a:prstGeom prst="rect">
            <a:avLst/>
          </a:prstGeom>
          <a:noFill/>
        </p:spPr>
        <p:txBody>
          <a:bodyPr wrap="none" rtlCol="0">
            <a:spAutoFit/>
          </a:bodyPr>
          <a:lstStyle/>
          <a:p>
            <a:r>
              <a:rPr lang="en-US" sz="900" dirty="0" err="1">
                <a:solidFill>
                  <a:srgbClr val="FFFF00"/>
                </a:solidFill>
              </a:rPr>
              <a:t>s</a:t>
            </a:r>
            <a:r>
              <a:rPr lang="en-US" sz="900" baseline="-25000" dirty="0" err="1">
                <a:solidFill>
                  <a:srgbClr val="FFFF00"/>
                </a:solidFill>
              </a:rPr>
              <a:t>T</a:t>
            </a:r>
            <a:endParaRPr lang="en-US" sz="900" baseline="-25000" dirty="0">
              <a:solidFill>
                <a:srgbClr val="FFFF00"/>
              </a:solidFill>
            </a:endParaRPr>
          </a:p>
        </p:txBody>
      </p:sp>
      <p:sp>
        <p:nvSpPr>
          <p:cNvPr id="47" name="TextBox 46">
            <a:extLst>
              <a:ext uri="{FF2B5EF4-FFF2-40B4-BE49-F238E27FC236}">
                <a16:creationId xmlns:a16="http://schemas.microsoft.com/office/drawing/2014/main" id="{82A8AC6E-2B09-AD48-B800-A387DAAAFF9B}"/>
              </a:ext>
            </a:extLst>
          </p:cNvPr>
          <p:cNvSpPr txBox="1"/>
          <p:nvPr/>
        </p:nvSpPr>
        <p:spPr>
          <a:xfrm>
            <a:off x="5638800" y="2150602"/>
            <a:ext cx="619080" cy="230832"/>
          </a:xfrm>
          <a:prstGeom prst="rect">
            <a:avLst/>
          </a:prstGeom>
          <a:noFill/>
        </p:spPr>
        <p:txBody>
          <a:bodyPr wrap="none" rtlCol="0">
            <a:spAutoFit/>
          </a:bodyPr>
          <a:lstStyle/>
          <a:p>
            <a:r>
              <a:rPr lang="en-US" sz="900" dirty="0">
                <a:solidFill>
                  <a:srgbClr val="FFFF00"/>
                </a:solidFill>
              </a:rPr>
              <a:t>f</a:t>
            </a:r>
            <a:r>
              <a:rPr lang="en-US" sz="900" baseline="-25000" dirty="0">
                <a:solidFill>
                  <a:srgbClr val="FFFF00"/>
                </a:solidFill>
              </a:rPr>
              <a:t>s</a:t>
            </a:r>
            <a:r>
              <a:rPr lang="en-US" sz="900" dirty="0">
                <a:solidFill>
                  <a:srgbClr val="FFFF00"/>
                </a:solidFill>
              </a:rPr>
              <a:t> = </a:t>
            </a:r>
            <a:r>
              <a:rPr lang="en-US" sz="900" dirty="0" err="1">
                <a:solidFill>
                  <a:srgbClr val="FFFF00"/>
                </a:solidFill>
              </a:rPr>
              <a:t>s</a:t>
            </a:r>
            <a:r>
              <a:rPr lang="en-US" sz="900" baseline="-25000" dirty="0" err="1">
                <a:solidFill>
                  <a:srgbClr val="FFFF00"/>
                </a:solidFill>
              </a:rPr>
              <a:t>x</a:t>
            </a:r>
            <a:r>
              <a:rPr lang="en-US" sz="900" dirty="0">
                <a:solidFill>
                  <a:srgbClr val="FFFF00"/>
                </a:solidFill>
              </a:rPr>
              <a:t>/</a:t>
            </a:r>
            <a:r>
              <a:rPr lang="en-US" sz="900" dirty="0" err="1">
                <a:solidFill>
                  <a:srgbClr val="FFFF00"/>
                </a:solidFill>
              </a:rPr>
              <a:t>s</a:t>
            </a:r>
            <a:r>
              <a:rPr lang="en-US" sz="900" baseline="-25000" dirty="0" err="1">
                <a:solidFill>
                  <a:srgbClr val="FFFF00"/>
                </a:solidFill>
              </a:rPr>
              <a:t>T</a:t>
            </a:r>
            <a:endParaRPr lang="en-US" sz="900" baseline="-25000" dirty="0">
              <a:solidFill>
                <a:srgbClr val="FFFF00"/>
              </a:solidFill>
            </a:endParaRPr>
          </a:p>
        </p:txBody>
      </p:sp>
      <p:sp>
        <p:nvSpPr>
          <p:cNvPr id="53" name="TextBox 52">
            <a:extLst>
              <a:ext uri="{FF2B5EF4-FFF2-40B4-BE49-F238E27FC236}">
                <a16:creationId xmlns:a16="http://schemas.microsoft.com/office/drawing/2014/main" id="{EF402B24-9C69-3840-A64D-F656838E4E60}"/>
              </a:ext>
            </a:extLst>
          </p:cNvPr>
          <p:cNvSpPr txBox="1"/>
          <p:nvPr/>
        </p:nvSpPr>
        <p:spPr>
          <a:xfrm>
            <a:off x="7116593" y="2448111"/>
            <a:ext cx="688009" cy="334835"/>
          </a:xfrm>
          <a:prstGeom prst="rect">
            <a:avLst/>
          </a:prstGeom>
          <a:noFill/>
        </p:spPr>
        <p:txBody>
          <a:bodyPr wrap="none" rtlCol="0">
            <a:spAutoFit/>
          </a:bodyPr>
          <a:lstStyle/>
          <a:p>
            <a:pPr algn="ctr"/>
            <a:r>
              <a:rPr lang="en-US" sz="788" dirty="0">
                <a:solidFill>
                  <a:schemeClr val="accent1"/>
                </a:solidFill>
              </a:rPr>
              <a:t>recharge</a:t>
            </a:r>
          </a:p>
          <a:p>
            <a:pPr algn="ctr"/>
            <a:r>
              <a:rPr lang="en-US" sz="788" dirty="0">
                <a:solidFill>
                  <a:schemeClr val="accent1"/>
                </a:solidFill>
              </a:rPr>
              <a:t>R=R</a:t>
            </a:r>
            <a:r>
              <a:rPr lang="en-US" sz="788" baseline="-25000" dirty="0">
                <a:solidFill>
                  <a:schemeClr val="accent1"/>
                </a:solidFill>
              </a:rPr>
              <a:t>0</a:t>
            </a:r>
            <a:r>
              <a:rPr lang="en-US" sz="788" dirty="0">
                <a:solidFill>
                  <a:schemeClr val="accent1"/>
                </a:solidFill>
              </a:rPr>
              <a:t>*</a:t>
            </a:r>
            <a:r>
              <a:rPr lang="en-US" sz="788" dirty="0">
                <a:solidFill>
                  <a:srgbClr val="FFFF00"/>
                </a:solidFill>
              </a:rPr>
              <a:t>(1-f</a:t>
            </a:r>
            <a:r>
              <a:rPr lang="en-US" sz="788" baseline="-25000" dirty="0">
                <a:solidFill>
                  <a:srgbClr val="FFFF00"/>
                </a:solidFill>
              </a:rPr>
              <a:t>s</a:t>
            </a:r>
            <a:r>
              <a:rPr lang="en-US" sz="788" dirty="0">
                <a:solidFill>
                  <a:srgbClr val="FFFF00"/>
                </a:solidFill>
              </a:rPr>
              <a:t>)</a:t>
            </a:r>
          </a:p>
        </p:txBody>
      </p:sp>
      <p:sp>
        <p:nvSpPr>
          <p:cNvPr id="54" name="TextBox 53">
            <a:extLst>
              <a:ext uri="{FF2B5EF4-FFF2-40B4-BE49-F238E27FC236}">
                <a16:creationId xmlns:a16="http://schemas.microsoft.com/office/drawing/2014/main" id="{AE5861EA-A4D5-154C-888C-D30988F3BDB1}"/>
              </a:ext>
            </a:extLst>
          </p:cNvPr>
          <p:cNvSpPr txBox="1"/>
          <p:nvPr/>
        </p:nvSpPr>
        <p:spPr>
          <a:xfrm>
            <a:off x="6226276" y="2697798"/>
            <a:ext cx="1143000" cy="334835"/>
          </a:xfrm>
          <a:prstGeom prst="rect">
            <a:avLst/>
          </a:prstGeom>
          <a:noFill/>
        </p:spPr>
        <p:txBody>
          <a:bodyPr wrap="square" rtlCol="0">
            <a:spAutoFit/>
          </a:bodyPr>
          <a:lstStyle/>
          <a:p>
            <a:pPr algn="ctr"/>
            <a:r>
              <a:rPr lang="en-US" sz="788" dirty="0">
                <a:solidFill>
                  <a:srgbClr val="C00000"/>
                </a:solidFill>
              </a:rPr>
              <a:t>general-head boundary (C=C</a:t>
            </a:r>
            <a:r>
              <a:rPr lang="en-US" sz="788" baseline="-25000" dirty="0">
                <a:solidFill>
                  <a:srgbClr val="C00000"/>
                </a:solidFill>
              </a:rPr>
              <a:t>0</a:t>
            </a:r>
            <a:r>
              <a:rPr lang="en-US" sz="788" dirty="0">
                <a:solidFill>
                  <a:srgbClr val="C00000"/>
                </a:solidFill>
              </a:rPr>
              <a:t>*</a:t>
            </a:r>
            <a:r>
              <a:rPr lang="en-US" sz="788" dirty="0">
                <a:solidFill>
                  <a:srgbClr val="FFFF00"/>
                </a:solidFill>
              </a:rPr>
              <a:t>f</a:t>
            </a:r>
            <a:r>
              <a:rPr lang="en-US" sz="788" baseline="-25000" dirty="0">
                <a:solidFill>
                  <a:srgbClr val="FFFF00"/>
                </a:solidFill>
              </a:rPr>
              <a:t>s</a:t>
            </a:r>
            <a:r>
              <a:rPr lang="en-US" sz="788" dirty="0">
                <a:solidFill>
                  <a:srgbClr val="C00000"/>
                </a:solidFill>
              </a:rPr>
              <a:t>)</a:t>
            </a:r>
          </a:p>
        </p:txBody>
      </p:sp>
    </p:spTree>
    <p:extLst>
      <p:ext uri="{BB962C8B-B14F-4D97-AF65-F5344CB8AC3E}">
        <p14:creationId xmlns:p14="http://schemas.microsoft.com/office/powerpoint/2010/main" val="189425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3C78-13A0-3141-BF9D-E4DDDEC5C33B}"/>
              </a:ext>
            </a:extLst>
          </p:cNvPr>
          <p:cNvSpPr>
            <a:spLocks noGrp="1"/>
          </p:cNvSpPr>
          <p:nvPr>
            <p:ph type="title"/>
          </p:nvPr>
        </p:nvSpPr>
        <p:spPr/>
        <p:txBody>
          <a:bodyPr/>
          <a:lstStyle/>
          <a:p>
            <a:r>
              <a:rPr lang="en-US" dirty="0"/>
              <a:t>Gradual SLR 1 m / 100 years</a:t>
            </a:r>
          </a:p>
        </p:txBody>
      </p:sp>
      <p:pic>
        <p:nvPicPr>
          <p:cNvPr id="4" name="Online Media 3" descr="movie">
            <a:hlinkClick r:id="" action="ppaction://media"/>
            <a:extLst>
              <a:ext uri="{FF2B5EF4-FFF2-40B4-BE49-F238E27FC236}">
                <a16:creationId xmlns:a16="http://schemas.microsoft.com/office/drawing/2014/main" id="{25537C02-0073-1D4D-B1D7-42B785C98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341" y="1898988"/>
            <a:ext cx="6870023" cy="3435012"/>
          </a:xfrm>
          <a:prstGeom prst="rect">
            <a:avLst/>
          </a:prstGeom>
        </p:spPr>
      </p:pic>
    </p:spTree>
    <p:extLst>
      <p:ext uri="{BB962C8B-B14F-4D97-AF65-F5344CB8AC3E}">
        <p14:creationId xmlns:p14="http://schemas.microsoft.com/office/powerpoint/2010/main" val="292116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4B97-A5B2-274B-9EF8-761773EDBBF8}"/>
              </a:ext>
            </a:extLst>
          </p:cNvPr>
          <p:cNvSpPr>
            <a:spLocks noGrp="1"/>
          </p:cNvSpPr>
          <p:nvPr>
            <p:ph type="title"/>
          </p:nvPr>
        </p:nvSpPr>
        <p:spPr/>
        <p:txBody>
          <a:bodyPr/>
          <a:lstStyle/>
          <a:p>
            <a:r>
              <a:rPr lang="en-US" dirty="0"/>
              <a:t>Island Simulation</a:t>
            </a:r>
          </a:p>
        </p:txBody>
      </p:sp>
      <p:pic>
        <p:nvPicPr>
          <p:cNvPr id="3" name="Picture 2">
            <a:extLst>
              <a:ext uri="{FF2B5EF4-FFF2-40B4-BE49-F238E27FC236}">
                <a16:creationId xmlns:a16="http://schemas.microsoft.com/office/drawing/2014/main" id="{D86AE4C5-23DC-B244-A9AF-059D9B6F6C01}"/>
              </a:ext>
            </a:extLst>
          </p:cNvPr>
          <p:cNvPicPr>
            <a:picLocks noChangeAspect="1"/>
          </p:cNvPicPr>
          <p:nvPr/>
        </p:nvPicPr>
        <p:blipFill>
          <a:blip r:embed="rId2"/>
          <a:stretch>
            <a:fillRect/>
          </a:stretch>
        </p:blipFill>
        <p:spPr>
          <a:xfrm>
            <a:off x="3505200" y="1905000"/>
            <a:ext cx="4274820" cy="3794920"/>
          </a:xfrm>
          <a:prstGeom prst="rect">
            <a:avLst/>
          </a:prstGeom>
        </p:spPr>
      </p:pic>
      <p:pic>
        <p:nvPicPr>
          <p:cNvPr id="4" name="Picture 3">
            <a:extLst>
              <a:ext uri="{FF2B5EF4-FFF2-40B4-BE49-F238E27FC236}">
                <a16:creationId xmlns:a16="http://schemas.microsoft.com/office/drawing/2014/main" id="{5DB5DD9C-DDFB-5A47-A53B-FD61066BDDC2}"/>
              </a:ext>
            </a:extLst>
          </p:cNvPr>
          <p:cNvPicPr>
            <a:picLocks noChangeAspect="1"/>
          </p:cNvPicPr>
          <p:nvPr/>
        </p:nvPicPr>
        <p:blipFill>
          <a:blip r:embed="rId3"/>
          <a:stretch>
            <a:fillRect/>
          </a:stretch>
        </p:blipFill>
        <p:spPr>
          <a:xfrm>
            <a:off x="8254233" y="1066800"/>
            <a:ext cx="2185169" cy="1455870"/>
          </a:xfrm>
          <a:prstGeom prst="rect">
            <a:avLst/>
          </a:prstGeom>
        </p:spPr>
      </p:pic>
    </p:spTree>
    <p:extLst>
      <p:ext uri="{BB962C8B-B14F-4D97-AF65-F5344CB8AC3E}">
        <p14:creationId xmlns:p14="http://schemas.microsoft.com/office/powerpoint/2010/main" val="3492045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57FA-9B55-444D-9340-5176CB0E9AAE}"/>
              </a:ext>
            </a:extLst>
          </p:cNvPr>
          <p:cNvSpPr>
            <a:spLocks noGrp="1"/>
          </p:cNvSpPr>
          <p:nvPr>
            <p:ph type="title"/>
          </p:nvPr>
        </p:nvSpPr>
        <p:spPr/>
        <p:txBody>
          <a:bodyPr/>
          <a:lstStyle/>
          <a:p>
            <a:r>
              <a:rPr lang="en-US" dirty="0"/>
              <a:t>Spin-Up Simulation</a:t>
            </a:r>
          </a:p>
        </p:txBody>
      </p:sp>
      <p:pic>
        <p:nvPicPr>
          <p:cNvPr id="5" name="Online Media 4" descr="movie">
            <a:hlinkClick r:id="" action="ppaction://media"/>
            <a:extLst>
              <a:ext uri="{FF2B5EF4-FFF2-40B4-BE49-F238E27FC236}">
                <a16:creationId xmlns:a16="http://schemas.microsoft.com/office/drawing/2014/main" id="{A5118B0E-9E7D-6F46-97FF-76DF42085D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1885950"/>
            <a:ext cx="6858000" cy="3429000"/>
          </a:xfrm>
          <a:prstGeom prst="rect">
            <a:avLst/>
          </a:prstGeom>
        </p:spPr>
      </p:pic>
    </p:spTree>
    <p:extLst>
      <p:ext uri="{BB962C8B-B14F-4D97-AF65-F5344CB8AC3E}">
        <p14:creationId xmlns:p14="http://schemas.microsoft.com/office/powerpoint/2010/main" val="42750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5F1A6-E46A-CF42-959D-92E1F071C075}"/>
              </a:ext>
            </a:extLst>
          </p:cNvPr>
          <p:cNvSpPr>
            <a:spLocks noGrp="1"/>
          </p:cNvSpPr>
          <p:nvPr>
            <p:ph type="title"/>
          </p:nvPr>
        </p:nvSpPr>
        <p:spPr/>
        <p:txBody>
          <a:bodyPr/>
          <a:lstStyle/>
          <a:p>
            <a:r>
              <a:rPr lang="en-US" dirty="0"/>
              <a:t>Gradual SLR 1 m / 100 years</a:t>
            </a:r>
          </a:p>
        </p:txBody>
      </p:sp>
      <p:pic>
        <p:nvPicPr>
          <p:cNvPr id="5" name="Online Media 4" descr="movie">
            <a:hlinkClick r:id="" action="ppaction://media"/>
            <a:extLst>
              <a:ext uri="{FF2B5EF4-FFF2-40B4-BE49-F238E27FC236}">
                <a16:creationId xmlns:a16="http://schemas.microsoft.com/office/drawing/2014/main" id="{0698464A-F12D-384C-9E60-A1DAD7CF59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1885950"/>
            <a:ext cx="6858000" cy="3429000"/>
          </a:xfrm>
          <a:prstGeom prst="rect">
            <a:avLst/>
          </a:prstGeom>
        </p:spPr>
      </p:pic>
    </p:spTree>
    <p:extLst>
      <p:ext uri="{BB962C8B-B14F-4D97-AF65-F5344CB8AC3E}">
        <p14:creationId xmlns:p14="http://schemas.microsoft.com/office/powerpoint/2010/main" val="60977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E420-7614-D13A-87A6-AA8259694E2B}"/>
              </a:ext>
            </a:extLst>
          </p:cNvPr>
          <p:cNvSpPr>
            <a:spLocks noGrp="1"/>
          </p:cNvSpPr>
          <p:nvPr>
            <p:ph type="title"/>
          </p:nvPr>
        </p:nvSpPr>
        <p:spPr/>
        <p:txBody>
          <a:bodyPr/>
          <a:lstStyle/>
          <a:p>
            <a:r>
              <a:rPr lang="en-US" dirty="0"/>
              <a:t>Example with FloPy</a:t>
            </a:r>
          </a:p>
        </p:txBody>
      </p:sp>
      <p:sp>
        <p:nvSpPr>
          <p:cNvPr id="3" name="Content Placeholder 2">
            <a:extLst>
              <a:ext uri="{FF2B5EF4-FFF2-40B4-BE49-F238E27FC236}">
                <a16:creationId xmlns:a16="http://schemas.microsoft.com/office/drawing/2014/main" id="{B2337DDB-75B2-5041-CDDD-B468923D5C94}"/>
              </a:ext>
            </a:extLst>
          </p:cNvPr>
          <p:cNvSpPr>
            <a:spLocks noGrp="1"/>
          </p:cNvSpPr>
          <p:nvPr>
            <p:ph idx="1"/>
          </p:nvPr>
        </p:nvSpPr>
        <p:spPr>
          <a:xfrm>
            <a:off x="344715" y="1663083"/>
            <a:ext cx="4234542" cy="4351338"/>
          </a:xfrm>
        </p:spPr>
        <p:txBody>
          <a:bodyPr/>
          <a:lstStyle/>
          <a:p>
            <a:r>
              <a:rPr lang="en-US" sz="2400" dirty="0"/>
              <a:t>Simulate classic Henry saltwater intrusion problem</a:t>
            </a:r>
          </a:p>
          <a:p>
            <a:r>
              <a:rPr lang="en-US" sz="2400" dirty="0"/>
              <a:t>Use Newton formulation for stable wetting and drying</a:t>
            </a:r>
          </a:p>
          <a:p>
            <a:r>
              <a:rPr lang="en-US" sz="2400" dirty="0"/>
              <a:t>Include tidally varying sea-level boundary condition</a:t>
            </a:r>
          </a:p>
          <a:p>
            <a:r>
              <a:rPr lang="en-US" sz="2400" dirty="0"/>
              <a:t>Visualize results</a:t>
            </a:r>
          </a:p>
        </p:txBody>
      </p:sp>
      <p:pic>
        <p:nvPicPr>
          <p:cNvPr id="4" name="Picture 3">
            <a:extLst>
              <a:ext uri="{FF2B5EF4-FFF2-40B4-BE49-F238E27FC236}">
                <a16:creationId xmlns:a16="http://schemas.microsoft.com/office/drawing/2014/main" id="{5D842D36-E197-207B-D98D-A6DE0692C033}"/>
              </a:ext>
            </a:extLst>
          </p:cNvPr>
          <p:cNvPicPr>
            <a:picLocks noChangeAspect="1"/>
          </p:cNvPicPr>
          <p:nvPr/>
        </p:nvPicPr>
        <p:blipFill>
          <a:blip r:embed="rId3"/>
          <a:stretch>
            <a:fillRect/>
          </a:stretch>
        </p:blipFill>
        <p:spPr>
          <a:xfrm>
            <a:off x="5065609" y="2479840"/>
            <a:ext cx="6423471" cy="3590952"/>
          </a:xfrm>
          <a:prstGeom prst="rect">
            <a:avLst/>
          </a:prstGeom>
        </p:spPr>
      </p:pic>
      <p:pic>
        <p:nvPicPr>
          <p:cNvPr id="2049" name="Picture 1">
            <a:extLst>
              <a:ext uri="{FF2B5EF4-FFF2-40B4-BE49-F238E27FC236}">
                <a16:creationId xmlns:a16="http://schemas.microsoft.com/office/drawing/2014/main" id="{A25DA965-12AE-9F74-B1B9-9720EA4B8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9692" y="661516"/>
            <a:ext cx="2738120" cy="205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733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B31ECD-8323-BF4F-BFA7-180930FF3546}"/>
              </a:ext>
            </a:extLst>
          </p:cNvPr>
          <p:cNvSpPr>
            <a:spLocks noGrp="1"/>
          </p:cNvSpPr>
          <p:nvPr>
            <p:ph type="title"/>
          </p:nvPr>
        </p:nvSpPr>
        <p:spPr/>
        <p:txBody>
          <a:bodyPr/>
          <a:lstStyle/>
          <a:p>
            <a:r>
              <a:rPr lang="en-US" dirty="0"/>
              <a:t>Groundwater transport (GWT) Model</a:t>
            </a:r>
          </a:p>
        </p:txBody>
      </p:sp>
      <p:sp>
        <p:nvSpPr>
          <p:cNvPr id="6" name="Text Placeholder 5">
            <a:extLst>
              <a:ext uri="{FF2B5EF4-FFF2-40B4-BE49-F238E27FC236}">
                <a16:creationId xmlns:a16="http://schemas.microsoft.com/office/drawing/2014/main" id="{58F8CD3E-5CB1-C745-B155-251B2BEB039F}"/>
              </a:ext>
            </a:extLst>
          </p:cNvPr>
          <p:cNvSpPr>
            <a:spLocks noGrp="1"/>
          </p:cNvSpPr>
          <p:nvPr>
            <p:ph type="body" idx="1"/>
          </p:nvPr>
        </p:nvSpPr>
        <p:spPr/>
        <p:txBody>
          <a:bodyPr/>
          <a:lstStyle/>
          <a:p>
            <a:endParaRPr lang="en-US"/>
          </a:p>
        </p:txBody>
      </p:sp>
      <p:pic>
        <p:nvPicPr>
          <p:cNvPr id="4" name="Picture 2">
            <a:extLst>
              <a:ext uri="{FF2B5EF4-FFF2-40B4-BE49-F238E27FC236}">
                <a16:creationId xmlns:a16="http://schemas.microsoft.com/office/drawing/2014/main" id="{D94378A0-845B-057B-EDE3-F6D145F1F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2" y="1422584"/>
            <a:ext cx="3444009" cy="1830210"/>
          </a:xfrm>
          <a:prstGeom prst="rect">
            <a:avLst/>
          </a:prstGeom>
          <a:solidFill>
            <a:schemeClr val="bg2">
              <a:lumMod val="60000"/>
              <a:lumOff val="40000"/>
            </a:schemeClr>
          </a:solidFill>
        </p:spPr>
      </p:pic>
    </p:spTree>
    <p:extLst>
      <p:ext uri="{BB962C8B-B14F-4D97-AF65-F5344CB8AC3E}">
        <p14:creationId xmlns:p14="http://schemas.microsoft.com/office/powerpoint/2010/main" val="129645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9529-890F-734C-A259-C2982D49DD0C}"/>
              </a:ext>
            </a:extLst>
          </p:cNvPr>
          <p:cNvSpPr>
            <a:spLocks noGrp="1"/>
          </p:cNvSpPr>
          <p:nvPr>
            <p:ph type="title"/>
          </p:nvPr>
        </p:nvSpPr>
        <p:spPr/>
        <p:txBody>
          <a:bodyPr/>
          <a:lstStyle/>
          <a:p>
            <a:r>
              <a:rPr lang="en-US" dirty="0"/>
              <a:t>MODFLOW 6 Groundwater Transport Model</a:t>
            </a:r>
          </a:p>
        </p:txBody>
      </p:sp>
      <p:sp>
        <p:nvSpPr>
          <p:cNvPr id="3" name="Content Placeholder 2">
            <a:extLst>
              <a:ext uri="{FF2B5EF4-FFF2-40B4-BE49-F238E27FC236}">
                <a16:creationId xmlns:a16="http://schemas.microsoft.com/office/drawing/2014/main" id="{BAF7CCF6-B4F4-034D-903F-64ADEF4B0CBC}"/>
              </a:ext>
            </a:extLst>
          </p:cNvPr>
          <p:cNvSpPr>
            <a:spLocks noGrp="1"/>
          </p:cNvSpPr>
          <p:nvPr>
            <p:ph idx="1"/>
          </p:nvPr>
        </p:nvSpPr>
        <p:spPr>
          <a:xfrm>
            <a:off x="1905000" y="1885950"/>
            <a:ext cx="8229600" cy="3371850"/>
          </a:xfrm>
        </p:spPr>
        <p:txBody>
          <a:bodyPr vert="horz" wrap="square" lIns="91440" tIns="44450" rIns="90488" bIns="44450" numCol="1" anchor="t" anchorCtr="0" compatLnSpc="1">
            <a:prstTxWarp prst="textNoShape">
              <a:avLst/>
            </a:prstTxWarp>
          </a:bodyPr>
          <a:lstStyle/>
          <a:p>
            <a:r>
              <a:rPr lang="en-US" sz="2000" dirty="0"/>
              <a:t>First released October 2020</a:t>
            </a:r>
          </a:p>
          <a:p>
            <a:r>
              <a:rPr lang="en-US" sz="2000" dirty="0"/>
              <a:t>New model type in MODFLOW 6</a:t>
            </a:r>
          </a:p>
          <a:p>
            <a:r>
              <a:rPr lang="en-US" sz="2000" dirty="0"/>
              <a:t>Developed in collaboration with </a:t>
            </a:r>
            <a:r>
              <a:rPr lang="en-US" sz="2000" dirty="0" err="1"/>
              <a:t>Sorab</a:t>
            </a:r>
            <a:r>
              <a:rPr lang="en-US" sz="2000" dirty="0"/>
              <a:t> Panday, GSI Environmental Inc.</a:t>
            </a:r>
          </a:p>
          <a:p>
            <a:r>
              <a:rPr lang="en-US" sz="2000" dirty="0"/>
              <a:t>Patterned after MT3D, USG-Transport, MODFLOW-GWT, SUTRA</a:t>
            </a:r>
          </a:p>
        </p:txBody>
      </p:sp>
      <p:pic>
        <p:nvPicPr>
          <p:cNvPr id="7" name="Picture 6">
            <a:extLst>
              <a:ext uri="{FF2B5EF4-FFF2-40B4-BE49-F238E27FC236}">
                <a16:creationId xmlns:a16="http://schemas.microsoft.com/office/drawing/2014/main" id="{802BB227-ED9C-0E42-BF33-2BEA32479D14}"/>
              </a:ext>
            </a:extLst>
          </p:cNvPr>
          <p:cNvPicPr>
            <a:picLocks noChangeAspect="1"/>
          </p:cNvPicPr>
          <p:nvPr/>
        </p:nvPicPr>
        <p:blipFill>
          <a:blip r:embed="rId3"/>
          <a:stretch>
            <a:fillRect/>
          </a:stretch>
        </p:blipFill>
        <p:spPr>
          <a:xfrm>
            <a:off x="2832100" y="4267200"/>
            <a:ext cx="6527800" cy="1130300"/>
          </a:xfrm>
          <a:prstGeom prst="rect">
            <a:avLst/>
          </a:prstGeom>
        </p:spPr>
      </p:pic>
      <p:pic>
        <p:nvPicPr>
          <p:cNvPr id="8" name="Picture 7">
            <a:extLst>
              <a:ext uri="{FF2B5EF4-FFF2-40B4-BE49-F238E27FC236}">
                <a16:creationId xmlns:a16="http://schemas.microsoft.com/office/drawing/2014/main" id="{CBB11CD8-A033-9248-94FD-6E82405A26C7}"/>
              </a:ext>
            </a:extLst>
          </p:cNvPr>
          <p:cNvPicPr>
            <a:picLocks noChangeAspect="1"/>
          </p:cNvPicPr>
          <p:nvPr/>
        </p:nvPicPr>
        <p:blipFill>
          <a:blip r:embed="rId4"/>
          <a:stretch>
            <a:fillRect/>
          </a:stretch>
        </p:blipFill>
        <p:spPr>
          <a:xfrm>
            <a:off x="9525000" y="2590800"/>
            <a:ext cx="985902" cy="434092"/>
          </a:xfrm>
          <a:prstGeom prst="rect">
            <a:avLst/>
          </a:prstGeom>
        </p:spPr>
      </p:pic>
    </p:spTree>
    <p:extLst>
      <p:ext uri="{BB962C8B-B14F-4D97-AF65-F5344CB8AC3E}">
        <p14:creationId xmlns:p14="http://schemas.microsoft.com/office/powerpoint/2010/main" val="2666993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9529-890F-734C-A259-C2982D49DD0C}"/>
              </a:ext>
            </a:extLst>
          </p:cNvPr>
          <p:cNvSpPr>
            <a:spLocks noGrp="1"/>
          </p:cNvSpPr>
          <p:nvPr>
            <p:ph type="title"/>
          </p:nvPr>
        </p:nvSpPr>
        <p:spPr/>
        <p:txBody>
          <a:bodyPr/>
          <a:lstStyle/>
          <a:p>
            <a:r>
              <a:rPr lang="en-US" dirty="0"/>
              <a:t>GWT Model Status</a:t>
            </a:r>
          </a:p>
        </p:txBody>
      </p:sp>
      <p:sp>
        <p:nvSpPr>
          <p:cNvPr id="3" name="Content Placeholder 2">
            <a:extLst>
              <a:ext uri="{FF2B5EF4-FFF2-40B4-BE49-F238E27FC236}">
                <a16:creationId xmlns:a16="http://schemas.microsoft.com/office/drawing/2014/main" id="{BAF7CCF6-B4F4-034D-903F-64ADEF4B0CBC}"/>
              </a:ext>
            </a:extLst>
          </p:cNvPr>
          <p:cNvSpPr>
            <a:spLocks noGrp="1"/>
          </p:cNvSpPr>
          <p:nvPr>
            <p:ph idx="1"/>
          </p:nvPr>
        </p:nvSpPr>
        <p:spPr>
          <a:xfrm>
            <a:off x="1905000" y="1885950"/>
            <a:ext cx="4572000" cy="3371850"/>
          </a:xfrm>
        </p:spPr>
        <p:txBody>
          <a:bodyPr vert="horz" wrap="square" lIns="91440" tIns="44450" rIns="90488" bIns="44450" numCol="1" anchor="t" anchorCtr="0" compatLnSpc="1">
            <a:prstTxWarp prst="textNoShape">
              <a:avLst/>
            </a:prstTxWarp>
          </a:bodyPr>
          <a:lstStyle/>
          <a:p>
            <a:r>
              <a:rPr lang="en-US" sz="2000" dirty="0"/>
              <a:t>Available now in MODFLOW 6</a:t>
            </a:r>
          </a:p>
          <a:p>
            <a:r>
              <a:rPr lang="en-US" sz="2000" dirty="0"/>
              <a:t>Fully supported in </a:t>
            </a:r>
            <a:r>
              <a:rPr lang="en-US" sz="2000" dirty="0" err="1"/>
              <a:t>FloPy</a:t>
            </a:r>
            <a:endParaRPr lang="en-US" sz="2000" dirty="0"/>
          </a:p>
          <a:p>
            <a:r>
              <a:rPr lang="en-US" sz="2000" dirty="0"/>
              <a:t>Theory report published</a:t>
            </a:r>
          </a:p>
          <a:p>
            <a:r>
              <a:rPr lang="en-US" sz="1900" dirty="0"/>
              <a:t>Represents a single species, BUT, can have any number of GWT Models</a:t>
            </a:r>
          </a:p>
          <a:p>
            <a:r>
              <a:rPr lang="en-US" sz="1900" dirty="0"/>
              <a:t>Transport across grids (new in 6.3.0)</a:t>
            </a:r>
          </a:p>
        </p:txBody>
      </p:sp>
      <p:pic>
        <p:nvPicPr>
          <p:cNvPr id="5" name="Picture 4">
            <a:extLst>
              <a:ext uri="{FF2B5EF4-FFF2-40B4-BE49-F238E27FC236}">
                <a16:creationId xmlns:a16="http://schemas.microsoft.com/office/drawing/2014/main" id="{8399794C-0355-9E4A-9CAA-64D66B524206}"/>
              </a:ext>
            </a:extLst>
          </p:cNvPr>
          <p:cNvPicPr>
            <a:picLocks noChangeAspect="1"/>
          </p:cNvPicPr>
          <p:nvPr/>
        </p:nvPicPr>
        <p:blipFill>
          <a:blip r:embed="rId3"/>
          <a:stretch>
            <a:fillRect/>
          </a:stretch>
        </p:blipFill>
        <p:spPr>
          <a:xfrm>
            <a:off x="6934200" y="1524002"/>
            <a:ext cx="2986432" cy="3864387"/>
          </a:xfrm>
          <a:prstGeom prst="rect">
            <a:avLst/>
          </a:prstGeom>
        </p:spPr>
      </p:pic>
    </p:spTree>
    <p:extLst>
      <p:ext uri="{BB962C8B-B14F-4D97-AF65-F5344CB8AC3E}">
        <p14:creationId xmlns:p14="http://schemas.microsoft.com/office/powerpoint/2010/main" val="264290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8C758D-02E5-554C-8A38-835C0C0E1066}"/>
              </a:ext>
            </a:extLst>
          </p:cNvPr>
          <p:cNvSpPr/>
          <p:nvPr/>
        </p:nvSpPr>
        <p:spPr>
          <a:xfrm>
            <a:off x="5334002" y="2536552"/>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Mobile Storage and Transfer (MST)</a:t>
            </a:r>
          </a:p>
        </p:txBody>
      </p:sp>
      <p:sp>
        <p:nvSpPr>
          <p:cNvPr id="9" name="Rectangle 8">
            <a:extLst>
              <a:ext uri="{FF2B5EF4-FFF2-40B4-BE49-F238E27FC236}">
                <a16:creationId xmlns:a16="http://schemas.microsoft.com/office/drawing/2014/main" id="{1704AEF9-E124-0D43-BE20-76FB15587781}"/>
              </a:ext>
            </a:extLst>
          </p:cNvPr>
          <p:cNvSpPr/>
          <p:nvPr/>
        </p:nvSpPr>
        <p:spPr>
          <a:xfrm>
            <a:off x="3200400" y="254510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Advection (ADV)</a:t>
            </a:r>
          </a:p>
        </p:txBody>
      </p:sp>
      <p:sp>
        <p:nvSpPr>
          <p:cNvPr id="10" name="Rectangle 9">
            <a:extLst>
              <a:ext uri="{FF2B5EF4-FFF2-40B4-BE49-F238E27FC236}">
                <a16:creationId xmlns:a16="http://schemas.microsoft.com/office/drawing/2014/main" id="{81A1FD55-F127-8E41-BFDE-B5FC2811EBCA}"/>
              </a:ext>
            </a:extLst>
          </p:cNvPr>
          <p:cNvSpPr/>
          <p:nvPr/>
        </p:nvSpPr>
        <p:spPr>
          <a:xfrm>
            <a:off x="3200400"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Dispersion (DSP)</a:t>
            </a:r>
          </a:p>
        </p:txBody>
      </p:sp>
      <p:sp>
        <p:nvSpPr>
          <p:cNvPr id="11" name="Rectangle 10">
            <a:extLst>
              <a:ext uri="{FF2B5EF4-FFF2-40B4-BE49-F238E27FC236}">
                <a16:creationId xmlns:a16="http://schemas.microsoft.com/office/drawing/2014/main" id="{97C3ABC8-2D6E-3A4E-81C2-B37B2140FFBA}"/>
              </a:ext>
            </a:extLst>
          </p:cNvPr>
          <p:cNvSpPr/>
          <p:nvPr/>
        </p:nvSpPr>
        <p:spPr>
          <a:xfrm>
            <a:off x="4304674" y="2533983"/>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Source and Sink Mixing (SSM)</a:t>
            </a:r>
          </a:p>
        </p:txBody>
      </p:sp>
      <p:sp>
        <p:nvSpPr>
          <p:cNvPr id="12" name="Rectangle 11">
            <a:extLst>
              <a:ext uri="{FF2B5EF4-FFF2-40B4-BE49-F238E27FC236}">
                <a16:creationId xmlns:a16="http://schemas.microsoft.com/office/drawing/2014/main" id="{3AED8A38-131F-EF40-A87E-6EF2F20E198A}"/>
              </a:ext>
            </a:extLst>
          </p:cNvPr>
          <p:cNvSpPr/>
          <p:nvPr/>
        </p:nvSpPr>
        <p:spPr>
          <a:xfrm>
            <a:off x="2094875" y="408946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Observations (OBS)</a:t>
            </a:r>
          </a:p>
        </p:txBody>
      </p:sp>
      <p:sp>
        <p:nvSpPr>
          <p:cNvPr id="13" name="Rectangle 12">
            <a:extLst>
              <a:ext uri="{FF2B5EF4-FFF2-40B4-BE49-F238E27FC236}">
                <a16:creationId xmlns:a16="http://schemas.microsoft.com/office/drawing/2014/main" id="{35031035-D874-4745-BD63-D76482CC76BE}"/>
              </a:ext>
            </a:extLst>
          </p:cNvPr>
          <p:cNvSpPr/>
          <p:nvPr/>
        </p:nvSpPr>
        <p:spPr>
          <a:xfrm>
            <a:off x="4304673"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Constant Concentration (CNC)</a:t>
            </a:r>
          </a:p>
        </p:txBody>
      </p:sp>
      <p:sp>
        <p:nvSpPr>
          <p:cNvPr id="14" name="Rectangle 13">
            <a:extLst>
              <a:ext uri="{FF2B5EF4-FFF2-40B4-BE49-F238E27FC236}">
                <a16:creationId xmlns:a16="http://schemas.microsoft.com/office/drawing/2014/main" id="{B5C7A556-E252-CD4F-9655-4CE9B37E2C51}"/>
              </a:ext>
            </a:extLst>
          </p:cNvPr>
          <p:cNvSpPr/>
          <p:nvPr/>
        </p:nvSpPr>
        <p:spPr>
          <a:xfrm>
            <a:off x="2094875"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Output Control (OC)</a:t>
            </a:r>
          </a:p>
        </p:txBody>
      </p:sp>
      <p:sp>
        <p:nvSpPr>
          <p:cNvPr id="15" name="Rectangle 14">
            <a:extLst>
              <a:ext uri="{FF2B5EF4-FFF2-40B4-BE49-F238E27FC236}">
                <a16:creationId xmlns:a16="http://schemas.microsoft.com/office/drawing/2014/main" id="{A52B46C2-B931-2A46-AD9F-A8A1E171C7C8}"/>
              </a:ext>
            </a:extLst>
          </p:cNvPr>
          <p:cNvSpPr/>
          <p:nvPr/>
        </p:nvSpPr>
        <p:spPr>
          <a:xfrm>
            <a:off x="2094875" y="2548251"/>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Discretization (DIS, DISV, DISU)</a:t>
            </a:r>
          </a:p>
        </p:txBody>
      </p:sp>
      <p:sp>
        <p:nvSpPr>
          <p:cNvPr id="16" name="Rectangle 15">
            <a:extLst>
              <a:ext uri="{FF2B5EF4-FFF2-40B4-BE49-F238E27FC236}">
                <a16:creationId xmlns:a16="http://schemas.microsoft.com/office/drawing/2014/main" id="{AB91D699-2108-F144-8463-54854A21BEE4}"/>
              </a:ext>
            </a:extLst>
          </p:cNvPr>
          <p:cNvSpPr/>
          <p:nvPr/>
        </p:nvSpPr>
        <p:spPr>
          <a:xfrm>
            <a:off x="2094874"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Initial Conditions (IC)</a:t>
            </a:r>
          </a:p>
        </p:txBody>
      </p:sp>
      <p:sp>
        <p:nvSpPr>
          <p:cNvPr id="17" name="Rectangle 16">
            <a:extLst>
              <a:ext uri="{FF2B5EF4-FFF2-40B4-BE49-F238E27FC236}">
                <a16:creationId xmlns:a16="http://schemas.microsoft.com/office/drawing/2014/main" id="{46942D99-E114-404B-8CB2-77C3313D8EC0}"/>
              </a:ext>
            </a:extLst>
          </p:cNvPr>
          <p:cNvSpPr/>
          <p:nvPr/>
        </p:nvSpPr>
        <p:spPr>
          <a:xfrm>
            <a:off x="7412555" y="2529549"/>
            <a:ext cx="851986" cy="459081"/>
          </a:xfrm>
          <a:prstGeom prst="rect">
            <a:avLst/>
          </a:prstGeom>
          <a:noFill/>
          <a:ln>
            <a:solidFill>
              <a:srgbClr val="456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Immobile Storage and Transfer (IST)</a:t>
            </a:r>
          </a:p>
        </p:txBody>
      </p:sp>
      <p:sp>
        <p:nvSpPr>
          <p:cNvPr id="18" name="Rectangle 17">
            <a:extLst>
              <a:ext uri="{FF2B5EF4-FFF2-40B4-BE49-F238E27FC236}">
                <a16:creationId xmlns:a16="http://schemas.microsoft.com/office/drawing/2014/main" id="{8206F80D-3203-F543-B8DB-1AFA465D0618}"/>
              </a:ext>
            </a:extLst>
          </p:cNvPr>
          <p:cNvSpPr/>
          <p:nvPr/>
        </p:nvSpPr>
        <p:spPr>
          <a:xfrm>
            <a:off x="2094873" y="4592168"/>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Flow Model Interface (FMI)</a:t>
            </a:r>
          </a:p>
        </p:txBody>
      </p:sp>
      <p:sp>
        <p:nvSpPr>
          <p:cNvPr id="19" name="Rectangle 18">
            <a:extLst>
              <a:ext uri="{FF2B5EF4-FFF2-40B4-BE49-F238E27FC236}">
                <a16:creationId xmlns:a16="http://schemas.microsoft.com/office/drawing/2014/main" id="{F7413ABA-E482-224D-9EC2-85B92DCB022F}"/>
              </a:ext>
            </a:extLst>
          </p:cNvPr>
          <p:cNvSpPr/>
          <p:nvPr/>
        </p:nvSpPr>
        <p:spPr>
          <a:xfrm>
            <a:off x="4304673" y="3054066"/>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Mass Source Loading (SRC)</a:t>
            </a:r>
          </a:p>
        </p:txBody>
      </p:sp>
      <p:sp>
        <p:nvSpPr>
          <p:cNvPr id="20" name="Rectangle 19">
            <a:extLst>
              <a:ext uri="{FF2B5EF4-FFF2-40B4-BE49-F238E27FC236}">
                <a16:creationId xmlns:a16="http://schemas.microsoft.com/office/drawing/2014/main" id="{6FEFDCC2-2FD5-6949-9A44-31E63BB1FE61}"/>
              </a:ext>
            </a:extLst>
          </p:cNvPr>
          <p:cNvSpPr/>
          <p:nvPr/>
        </p:nvSpPr>
        <p:spPr>
          <a:xfrm>
            <a:off x="4876802" y="1828800"/>
            <a:ext cx="774533" cy="417346"/>
          </a:xfrm>
          <a:prstGeom prst="rect">
            <a:avLst/>
          </a:prstGeom>
          <a:noFill/>
          <a:ln>
            <a:solidFill>
              <a:srgbClr val="FFF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Mobile Domain</a:t>
            </a:r>
          </a:p>
        </p:txBody>
      </p:sp>
      <p:sp>
        <p:nvSpPr>
          <p:cNvPr id="21" name="Rectangle 20">
            <a:extLst>
              <a:ext uri="{FF2B5EF4-FFF2-40B4-BE49-F238E27FC236}">
                <a16:creationId xmlns:a16="http://schemas.microsoft.com/office/drawing/2014/main" id="{F66696A3-4637-C244-968C-1E640EFB06C1}"/>
              </a:ext>
            </a:extLst>
          </p:cNvPr>
          <p:cNvSpPr/>
          <p:nvPr/>
        </p:nvSpPr>
        <p:spPr>
          <a:xfrm>
            <a:off x="8368214" y="2529548"/>
            <a:ext cx="851986" cy="459081"/>
          </a:xfrm>
          <a:prstGeom prst="rect">
            <a:avLst/>
          </a:prstGeom>
          <a:noFill/>
          <a:ln>
            <a:solidFill>
              <a:srgbClr val="456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Immobile Storage and Transfer (IST)</a:t>
            </a:r>
          </a:p>
        </p:txBody>
      </p:sp>
      <p:sp>
        <p:nvSpPr>
          <p:cNvPr id="22" name="Rectangle 21">
            <a:extLst>
              <a:ext uri="{FF2B5EF4-FFF2-40B4-BE49-F238E27FC236}">
                <a16:creationId xmlns:a16="http://schemas.microsoft.com/office/drawing/2014/main" id="{271F84FE-36BE-C846-B0D2-F847D00DC2AF}"/>
              </a:ext>
            </a:extLst>
          </p:cNvPr>
          <p:cNvSpPr/>
          <p:nvPr/>
        </p:nvSpPr>
        <p:spPr>
          <a:xfrm>
            <a:off x="9330378" y="2520051"/>
            <a:ext cx="851986" cy="459081"/>
          </a:xfrm>
          <a:prstGeom prst="rect">
            <a:avLst/>
          </a:prstGeom>
          <a:noFill/>
          <a:ln>
            <a:solidFill>
              <a:srgbClr val="456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Immobile Storage and Transfer (IST)</a:t>
            </a:r>
          </a:p>
        </p:txBody>
      </p:sp>
      <p:sp>
        <p:nvSpPr>
          <p:cNvPr id="24" name="Rectangle 23">
            <a:extLst>
              <a:ext uri="{FF2B5EF4-FFF2-40B4-BE49-F238E27FC236}">
                <a16:creationId xmlns:a16="http://schemas.microsoft.com/office/drawing/2014/main" id="{73FAD7C1-8818-2843-8101-5682460F9424}"/>
              </a:ext>
            </a:extLst>
          </p:cNvPr>
          <p:cNvSpPr/>
          <p:nvPr/>
        </p:nvSpPr>
        <p:spPr>
          <a:xfrm>
            <a:off x="8382002" y="1828800"/>
            <a:ext cx="774533" cy="417346"/>
          </a:xfrm>
          <a:prstGeom prst="rect">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Immobile Domain</a:t>
            </a:r>
          </a:p>
        </p:txBody>
      </p:sp>
      <p:sp>
        <p:nvSpPr>
          <p:cNvPr id="25" name="Rectangle 24">
            <a:extLst>
              <a:ext uri="{FF2B5EF4-FFF2-40B4-BE49-F238E27FC236}">
                <a16:creationId xmlns:a16="http://schemas.microsoft.com/office/drawing/2014/main" id="{672601EE-EDB8-4A46-AA38-A8AEA1D529DC}"/>
              </a:ext>
            </a:extLst>
          </p:cNvPr>
          <p:cNvSpPr/>
          <p:nvPr/>
        </p:nvSpPr>
        <p:spPr>
          <a:xfrm>
            <a:off x="5638800" y="1066800"/>
            <a:ext cx="851986" cy="417346"/>
          </a:xfrm>
          <a:prstGeom prst="rect">
            <a:avLst/>
          </a:prstGeom>
          <a:noFill/>
          <a:ln>
            <a:solidFill>
              <a:srgbClr val="FFF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Groundwater Transport (GWT) Model</a:t>
            </a:r>
          </a:p>
        </p:txBody>
      </p:sp>
      <p:cxnSp>
        <p:nvCxnSpPr>
          <p:cNvPr id="27" name="Elbow Connector 26">
            <a:extLst>
              <a:ext uri="{FF2B5EF4-FFF2-40B4-BE49-F238E27FC236}">
                <a16:creationId xmlns:a16="http://schemas.microsoft.com/office/drawing/2014/main" id="{79AA382F-16D6-7045-A19B-5FA98722835C}"/>
              </a:ext>
            </a:extLst>
          </p:cNvPr>
          <p:cNvCxnSpPr>
            <a:stCxn id="25" idx="2"/>
            <a:endCxn id="20" idx="0"/>
          </p:cNvCxnSpPr>
          <p:nvPr/>
        </p:nvCxnSpPr>
        <p:spPr>
          <a:xfrm rot="5400000">
            <a:off x="5492103" y="1256110"/>
            <a:ext cx="344654" cy="800726"/>
          </a:xfrm>
          <a:prstGeom prst="bentConnector3">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A8C5BFC9-B706-F340-90C6-77033CBB9EB7}"/>
              </a:ext>
            </a:extLst>
          </p:cNvPr>
          <p:cNvCxnSpPr>
            <a:cxnSpLocks/>
            <a:stCxn id="25" idx="2"/>
            <a:endCxn id="24" idx="0"/>
          </p:cNvCxnSpPr>
          <p:nvPr/>
        </p:nvCxnSpPr>
        <p:spPr>
          <a:xfrm rot="16200000" flipH="1">
            <a:off x="7244703" y="304236"/>
            <a:ext cx="344654" cy="2704474"/>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628EEBF6-F361-F945-99FF-771A2E5FF9C6}"/>
              </a:ext>
            </a:extLst>
          </p:cNvPr>
          <p:cNvCxnSpPr>
            <a:cxnSpLocks/>
            <a:stCxn id="25" idx="2"/>
            <a:endCxn id="15" idx="0"/>
          </p:cNvCxnSpPr>
          <p:nvPr/>
        </p:nvCxnSpPr>
        <p:spPr>
          <a:xfrm rot="5400000">
            <a:off x="3760781" y="244238"/>
            <a:ext cx="1064105" cy="3543925"/>
          </a:xfrm>
          <a:prstGeom prst="bentConnector3">
            <a:avLst>
              <a:gd name="adj1" fmla="val 16191"/>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C214DBC-AEAF-C545-90D8-6969F3FB61FE}"/>
              </a:ext>
            </a:extLst>
          </p:cNvPr>
          <p:cNvCxnSpPr>
            <a:cxnSpLocks/>
            <a:stCxn id="20" idx="2"/>
            <a:endCxn id="9" idx="0"/>
          </p:cNvCxnSpPr>
          <p:nvPr/>
        </p:nvCxnSpPr>
        <p:spPr>
          <a:xfrm rot="5400000">
            <a:off x="4295752" y="1576787"/>
            <a:ext cx="298956" cy="1637674"/>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2862267-9598-1242-A9D6-5F85467F153C}"/>
              </a:ext>
            </a:extLst>
          </p:cNvPr>
          <p:cNvCxnSpPr>
            <a:cxnSpLocks/>
            <a:stCxn id="20" idx="2"/>
            <a:endCxn id="11" idx="0"/>
          </p:cNvCxnSpPr>
          <p:nvPr/>
        </p:nvCxnSpPr>
        <p:spPr>
          <a:xfrm rot="5400000">
            <a:off x="4853451" y="2123364"/>
            <a:ext cx="287837" cy="533400"/>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1E0BCD9-C866-444B-A495-4CE68C170A65}"/>
              </a:ext>
            </a:extLst>
          </p:cNvPr>
          <p:cNvCxnSpPr>
            <a:cxnSpLocks/>
            <a:stCxn id="20" idx="2"/>
            <a:endCxn id="4" idx="0"/>
          </p:cNvCxnSpPr>
          <p:nvPr/>
        </p:nvCxnSpPr>
        <p:spPr>
          <a:xfrm rot="16200000" flipH="1">
            <a:off x="5388127" y="2122086"/>
            <a:ext cx="290406" cy="538526"/>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D64B56EF-3E2A-6D41-8D9C-7765F46CFF6E}"/>
              </a:ext>
            </a:extLst>
          </p:cNvPr>
          <p:cNvCxnSpPr>
            <a:cxnSpLocks/>
            <a:stCxn id="24" idx="2"/>
            <a:endCxn id="17" idx="0"/>
          </p:cNvCxnSpPr>
          <p:nvPr/>
        </p:nvCxnSpPr>
        <p:spPr>
          <a:xfrm rot="5400000">
            <a:off x="8162210" y="1922489"/>
            <a:ext cx="283401" cy="930719"/>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577E331C-3A4E-6F4F-9DEE-FDF19C4B3E56}"/>
              </a:ext>
            </a:extLst>
          </p:cNvPr>
          <p:cNvCxnSpPr>
            <a:cxnSpLocks/>
            <a:stCxn id="24" idx="2"/>
            <a:endCxn id="21" idx="0"/>
          </p:cNvCxnSpPr>
          <p:nvPr/>
        </p:nvCxnSpPr>
        <p:spPr>
          <a:xfrm rot="16200000" flipH="1">
            <a:off x="8640037" y="2375376"/>
            <a:ext cx="283400" cy="24940"/>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77646247-F44E-5440-AA09-9CB04C88CFB3}"/>
              </a:ext>
            </a:extLst>
          </p:cNvPr>
          <p:cNvCxnSpPr>
            <a:cxnSpLocks/>
            <a:stCxn id="24" idx="2"/>
            <a:endCxn id="22" idx="0"/>
          </p:cNvCxnSpPr>
          <p:nvPr/>
        </p:nvCxnSpPr>
        <p:spPr>
          <a:xfrm rot="16200000" flipH="1">
            <a:off x="9125870" y="1889545"/>
            <a:ext cx="273903" cy="987104"/>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0F9636-28F4-C64C-90A4-3E9842C464C6}"/>
              </a:ext>
            </a:extLst>
          </p:cNvPr>
          <p:cNvSpPr txBox="1"/>
          <p:nvPr/>
        </p:nvSpPr>
        <p:spPr>
          <a:xfrm>
            <a:off x="2133602" y="5177135"/>
            <a:ext cx="733821" cy="21544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Data Input</a:t>
            </a:r>
          </a:p>
        </p:txBody>
      </p:sp>
      <p:sp>
        <p:nvSpPr>
          <p:cNvPr id="53" name="TextBox 52">
            <a:extLst>
              <a:ext uri="{FF2B5EF4-FFF2-40B4-BE49-F238E27FC236}">
                <a16:creationId xmlns:a16="http://schemas.microsoft.com/office/drawing/2014/main" id="{8C486E54-7044-0743-8C23-970D8A6BB666}"/>
              </a:ext>
            </a:extLst>
          </p:cNvPr>
          <p:cNvSpPr txBox="1"/>
          <p:nvPr/>
        </p:nvSpPr>
        <p:spPr>
          <a:xfrm>
            <a:off x="3276602"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Grid</a:t>
            </a:r>
          </a:p>
        </p:txBody>
      </p:sp>
      <p:sp>
        <p:nvSpPr>
          <p:cNvPr id="54" name="TextBox 53">
            <a:extLst>
              <a:ext uri="{FF2B5EF4-FFF2-40B4-BE49-F238E27FC236}">
                <a16:creationId xmlns:a16="http://schemas.microsoft.com/office/drawing/2014/main" id="{3C3C149E-4112-B24A-9AE8-780B173A0DBA}"/>
              </a:ext>
            </a:extLst>
          </p:cNvPr>
          <p:cNvSpPr txBox="1"/>
          <p:nvPr/>
        </p:nvSpPr>
        <p:spPr>
          <a:xfrm>
            <a:off x="4419602"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External</a:t>
            </a:r>
          </a:p>
        </p:txBody>
      </p:sp>
      <p:sp>
        <p:nvSpPr>
          <p:cNvPr id="55" name="TextBox 54">
            <a:extLst>
              <a:ext uri="{FF2B5EF4-FFF2-40B4-BE49-F238E27FC236}">
                <a16:creationId xmlns:a16="http://schemas.microsoft.com/office/drawing/2014/main" id="{0E42015B-D03D-914E-AC8A-01FC3224AAA0}"/>
              </a:ext>
            </a:extLst>
          </p:cNvPr>
          <p:cNvSpPr txBox="1"/>
          <p:nvPr/>
        </p:nvSpPr>
        <p:spPr>
          <a:xfrm>
            <a:off x="5358414"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Internal</a:t>
            </a:r>
          </a:p>
        </p:txBody>
      </p:sp>
      <p:sp>
        <p:nvSpPr>
          <p:cNvPr id="74" name="TextBox 73">
            <a:extLst>
              <a:ext uri="{FF2B5EF4-FFF2-40B4-BE49-F238E27FC236}">
                <a16:creationId xmlns:a16="http://schemas.microsoft.com/office/drawing/2014/main" id="{E5203180-07C2-E14C-B655-C0F55AE67D28}"/>
              </a:ext>
            </a:extLst>
          </p:cNvPr>
          <p:cNvSpPr txBox="1"/>
          <p:nvPr/>
        </p:nvSpPr>
        <p:spPr>
          <a:xfrm>
            <a:off x="7543802"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Internal</a:t>
            </a:r>
          </a:p>
        </p:txBody>
      </p:sp>
      <p:sp>
        <p:nvSpPr>
          <p:cNvPr id="35" name="TextBox 34">
            <a:extLst>
              <a:ext uri="{FF2B5EF4-FFF2-40B4-BE49-F238E27FC236}">
                <a16:creationId xmlns:a16="http://schemas.microsoft.com/office/drawing/2014/main" id="{83BC6DAC-3F14-4640-B23B-EDA2F2698FBF}"/>
              </a:ext>
            </a:extLst>
          </p:cNvPr>
          <p:cNvSpPr txBox="1"/>
          <p:nvPr/>
        </p:nvSpPr>
        <p:spPr>
          <a:xfrm>
            <a:off x="8507042"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Internal</a:t>
            </a:r>
          </a:p>
        </p:txBody>
      </p:sp>
      <p:sp>
        <p:nvSpPr>
          <p:cNvPr id="36" name="TextBox 35">
            <a:extLst>
              <a:ext uri="{FF2B5EF4-FFF2-40B4-BE49-F238E27FC236}">
                <a16:creationId xmlns:a16="http://schemas.microsoft.com/office/drawing/2014/main" id="{016CC7A6-48B1-1B4D-9C56-6766B3D37A5B}"/>
              </a:ext>
            </a:extLst>
          </p:cNvPr>
          <p:cNvSpPr txBox="1"/>
          <p:nvPr/>
        </p:nvSpPr>
        <p:spPr>
          <a:xfrm>
            <a:off x="9324581"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Internal</a:t>
            </a:r>
          </a:p>
        </p:txBody>
      </p:sp>
      <p:sp>
        <p:nvSpPr>
          <p:cNvPr id="47" name="Rectangle 46">
            <a:extLst>
              <a:ext uri="{FF2B5EF4-FFF2-40B4-BE49-F238E27FC236}">
                <a16:creationId xmlns:a16="http://schemas.microsoft.com/office/drawing/2014/main" id="{26AF7D52-BC32-3647-B8B4-6A1130F27A54}"/>
              </a:ext>
            </a:extLst>
          </p:cNvPr>
          <p:cNvSpPr/>
          <p:nvPr/>
        </p:nvSpPr>
        <p:spPr>
          <a:xfrm>
            <a:off x="6344417" y="2540917"/>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Streamflow Transport (SFT)</a:t>
            </a:r>
          </a:p>
        </p:txBody>
      </p:sp>
      <p:sp>
        <p:nvSpPr>
          <p:cNvPr id="48" name="Rectangle 47">
            <a:extLst>
              <a:ext uri="{FF2B5EF4-FFF2-40B4-BE49-F238E27FC236}">
                <a16:creationId xmlns:a16="http://schemas.microsoft.com/office/drawing/2014/main" id="{9CFC48EC-32FA-394E-90BD-6CCB164A55B3}"/>
              </a:ext>
            </a:extLst>
          </p:cNvPr>
          <p:cNvSpPr/>
          <p:nvPr/>
        </p:nvSpPr>
        <p:spPr>
          <a:xfrm>
            <a:off x="6345342" y="3538422"/>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Multi-Aquifer Well Transport (MWT)</a:t>
            </a:r>
          </a:p>
        </p:txBody>
      </p:sp>
      <p:sp>
        <p:nvSpPr>
          <p:cNvPr id="50" name="Rectangle 49">
            <a:extLst>
              <a:ext uri="{FF2B5EF4-FFF2-40B4-BE49-F238E27FC236}">
                <a16:creationId xmlns:a16="http://schemas.microsoft.com/office/drawing/2014/main" id="{694F3B6B-C6D2-8749-9C44-9D8E14DF30DE}"/>
              </a:ext>
            </a:extLst>
          </p:cNvPr>
          <p:cNvSpPr/>
          <p:nvPr/>
        </p:nvSpPr>
        <p:spPr>
          <a:xfrm>
            <a:off x="6345342" y="3028237"/>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Lake Transport (LKT)</a:t>
            </a:r>
          </a:p>
        </p:txBody>
      </p:sp>
      <p:sp>
        <p:nvSpPr>
          <p:cNvPr id="51" name="TextBox 50">
            <a:extLst>
              <a:ext uri="{FF2B5EF4-FFF2-40B4-BE49-F238E27FC236}">
                <a16:creationId xmlns:a16="http://schemas.microsoft.com/office/drawing/2014/main" id="{A9F8BC24-3256-6A40-B358-45F7158DD6C2}"/>
              </a:ext>
            </a:extLst>
          </p:cNvPr>
          <p:cNvSpPr txBox="1"/>
          <p:nvPr/>
        </p:nvSpPr>
        <p:spPr>
          <a:xfrm>
            <a:off x="6428981" y="5177137"/>
            <a:ext cx="733821" cy="461665"/>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Advanced Package</a:t>
            </a:r>
          </a:p>
        </p:txBody>
      </p:sp>
      <p:sp>
        <p:nvSpPr>
          <p:cNvPr id="56" name="Rectangle 55">
            <a:extLst>
              <a:ext uri="{FF2B5EF4-FFF2-40B4-BE49-F238E27FC236}">
                <a16:creationId xmlns:a16="http://schemas.microsoft.com/office/drawing/2014/main" id="{3578ABF0-2DDA-EA48-9C81-5D81F30B6800}"/>
              </a:ext>
            </a:extLst>
          </p:cNvPr>
          <p:cNvSpPr/>
          <p:nvPr/>
        </p:nvSpPr>
        <p:spPr>
          <a:xfrm>
            <a:off x="6349012" y="4031032"/>
            <a:ext cx="932371"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Unsaturated Zone Transport (UZT)</a:t>
            </a:r>
          </a:p>
        </p:txBody>
      </p:sp>
      <p:sp>
        <p:nvSpPr>
          <p:cNvPr id="57" name="Rectangle 56">
            <a:extLst>
              <a:ext uri="{FF2B5EF4-FFF2-40B4-BE49-F238E27FC236}">
                <a16:creationId xmlns:a16="http://schemas.microsoft.com/office/drawing/2014/main" id="{AFDF3FE6-8DDC-3C48-B1DE-5B025DF50F2C}"/>
              </a:ext>
            </a:extLst>
          </p:cNvPr>
          <p:cNvSpPr/>
          <p:nvPr/>
        </p:nvSpPr>
        <p:spPr>
          <a:xfrm>
            <a:off x="6345341" y="4523641"/>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Mover Transport</a:t>
            </a:r>
          </a:p>
          <a:p>
            <a:pPr algn="ctr"/>
            <a:r>
              <a:rPr lang="en-US" sz="800" dirty="0">
                <a:solidFill>
                  <a:srgbClr val="FFFC00"/>
                </a:solidFill>
                <a:latin typeface="Arial" panose="020B0604020202020204" pitchFamily="34" charset="0"/>
                <a:cs typeface="Arial" panose="020B0604020202020204" pitchFamily="34" charset="0"/>
              </a:rPr>
              <a:t>(MVT)</a:t>
            </a:r>
          </a:p>
        </p:txBody>
      </p:sp>
      <p:cxnSp>
        <p:nvCxnSpPr>
          <p:cNvPr id="58" name="Elbow Connector 57">
            <a:extLst>
              <a:ext uri="{FF2B5EF4-FFF2-40B4-BE49-F238E27FC236}">
                <a16:creationId xmlns:a16="http://schemas.microsoft.com/office/drawing/2014/main" id="{579C3E83-120E-7541-BCF4-DCBE88662A6A}"/>
              </a:ext>
            </a:extLst>
          </p:cNvPr>
          <p:cNvCxnSpPr>
            <a:cxnSpLocks/>
            <a:stCxn id="20" idx="2"/>
            <a:endCxn id="47" idx="0"/>
          </p:cNvCxnSpPr>
          <p:nvPr/>
        </p:nvCxnSpPr>
        <p:spPr>
          <a:xfrm rot="16200000" flipH="1">
            <a:off x="5891154" y="1619062"/>
            <a:ext cx="294771" cy="1548941"/>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685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B581-D4F4-6340-B2A3-3576F3E668E4}"/>
              </a:ext>
            </a:extLst>
          </p:cNvPr>
          <p:cNvSpPr>
            <a:spLocks noGrp="1"/>
          </p:cNvSpPr>
          <p:nvPr>
            <p:ph type="title"/>
          </p:nvPr>
        </p:nvSpPr>
        <p:spPr>
          <a:xfrm>
            <a:off x="1676400" y="152400"/>
            <a:ext cx="8763000" cy="1143000"/>
          </a:xfrm>
        </p:spPr>
        <p:txBody>
          <a:bodyPr/>
          <a:lstStyle/>
          <a:p>
            <a:r>
              <a:rPr lang="en-US" dirty="0"/>
              <a:t>MODFLOW 6 GWF and GWT Approach </a:t>
            </a:r>
            <a:br>
              <a:rPr lang="en-US" dirty="0"/>
            </a:br>
            <a:r>
              <a:rPr lang="en-US" dirty="0"/>
              <a:t>(Option 1: Separate Simulations)</a:t>
            </a:r>
          </a:p>
        </p:txBody>
      </p:sp>
      <p:sp>
        <p:nvSpPr>
          <p:cNvPr id="4" name="Rectangle 3">
            <a:extLst>
              <a:ext uri="{FF2B5EF4-FFF2-40B4-BE49-F238E27FC236}">
                <a16:creationId xmlns:a16="http://schemas.microsoft.com/office/drawing/2014/main" id="{0E6451A9-2586-8C46-99C1-090390AC9360}"/>
              </a:ext>
            </a:extLst>
          </p:cNvPr>
          <p:cNvSpPr/>
          <p:nvPr/>
        </p:nvSpPr>
        <p:spPr bwMode="auto">
          <a:xfrm>
            <a:off x="3048000" y="2514600"/>
            <a:ext cx="2133600" cy="669296"/>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MODFLOW 6 GWF</a:t>
            </a:r>
          </a:p>
        </p:txBody>
      </p:sp>
      <p:sp>
        <p:nvSpPr>
          <p:cNvPr id="8" name="Rectangle 7">
            <a:extLst>
              <a:ext uri="{FF2B5EF4-FFF2-40B4-BE49-F238E27FC236}">
                <a16:creationId xmlns:a16="http://schemas.microsoft.com/office/drawing/2014/main" id="{DB639010-B149-A548-AD59-A32A2E117091}"/>
              </a:ext>
            </a:extLst>
          </p:cNvPr>
          <p:cNvSpPr/>
          <p:nvPr/>
        </p:nvSpPr>
        <p:spPr bwMode="auto">
          <a:xfrm>
            <a:off x="3048000" y="4381500"/>
            <a:ext cx="2133600" cy="669296"/>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MODFLOW 6 GWT</a:t>
            </a:r>
          </a:p>
        </p:txBody>
      </p:sp>
      <p:cxnSp>
        <p:nvCxnSpPr>
          <p:cNvPr id="9" name="Straight Arrow Connector 8">
            <a:extLst>
              <a:ext uri="{FF2B5EF4-FFF2-40B4-BE49-F238E27FC236}">
                <a16:creationId xmlns:a16="http://schemas.microsoft.com/office/drawing/2014/main" id="{2D220002-2B15-D040-8A7B-989794452042}"/>
              </a:ext>
            </a:extLst>
          </p:cNvPr>
          <p:cNvCxnSpPr>
            <a:cxnSpLocks/>
            <a:stCxn id="21" idx="1"/>
            <a:endCxn id="8" idx="0"/>
          </p:cNvCxnSpPr>
          <p:nvPr/>
        </p:nvCxnSpPr>
        <p:spPr bwMode="auto">
          <a:xfrm flipH="1">
            <a:off x="4114800" y="2705100"/>
            <a:ext cx="2590800" cy="167640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Rectangle 11">
            <a:extLst>
              <a:ext uri="{FF2B5EF4-FFF2-40B4-BE49-F238E27FC236}">
                <a16:creationId xmlns:a16="http://schemas.microsoft.com/office/drawing/2014/main" id="{5F044390-1C1F-3749-A7D3-A463EA9DE00B}"/>
              </a:ext>
            </a:extLst>
          </p:cNvPr>
          <p:cNvSpPr/>
          <p:nvPr/>
        </p:nvSpPr>
        <p:spPr bwMode="auto">
          <a:xfrm>
            <a:off x="6705600" y="4572000"/>
            <a:ext cx="2133600" cy="762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Concentration File(s)</a:t>
            </a:r>
          </a:p>
        </p:txBody>
      </p:sp>
      <p:cxnSp>
        <p:nvCxnSpPr>
          <p:cNvPr id="14" name="Straight Arrow Connector 13">
            <a:extLst>
              <a:ext uri="{FF2B5EF4-FFF2-40B4-BE49-F238E27FC236}">
                <a16:creationId xmlns:a16="http://schemas.microsoft.com/office/drawing/2014/main" id="{18E28C8C-4DFA-8F45-9146-CF4575F38571}"/>
              </a:ext>
            </a:extLst>
          </p:cNvPr>
          <p:cNvCxnSpPr>
            <a:cxnSpLocks/>
            <a:stCxn id="8" idx="3"/>
            <a:endCxn id="12" idx="1"/>
          </p:cNvCxnSpPr>
          <p:nvPr/>
        </p:nvCxnSpPr>
        <p:spPr bwMode="auto">
          <a:xfrm>
            <a:off x="5181600" y="4716148"/>
            <a:ext cx="1524000" cy="23685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36C71A-DDFD-3A49-997A-1F176D710F7E}"/>
              </a:ext>
            </a:extLst>
          </p:cNvPr>
          <p:cNvSpPr/>
          <p:nvPr/>
        </p:nvSpPr>
        <p:spPr bwMode="auto">
          <a:xfrm>
            <a:off x="6705600" y="2057400"/>
            <a:ext cx="2133600" cy="381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Head File</a:t>
            </a:r>
          </a:p>
        </p:txBody>
      </p:sp>
      <p:sp>
        <p:nvSpPr>
          <p:cNvPr id="21" name="Rectangle 20">
            <a:extLst>
              <a:ext uri="{FF2B5EF4-FFF2-40B4-BE49-F238E27FC236}">
                <a16:creationId xmlns:a16="http://schemas.microsoft.com/office/drawing/2014/main" id="{2FDEBABD-45A7-FE45-AE7A-F1947BD9BF0B}"/>
              </a:ext>
            </a:extLst>
          </p:cNvPr>
          <p:cNvSpPr/>
          <p:nvPr/>
        </p:nvSpPr>
        <p:spPr bwMode="auto">
          <a:xfrm>
            <a:off x="6705600" y="2514600"/>
            <a:ext cx="2133600" cy="381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Budget File</a:t>
            </a:r>
          </a:p>
        </p:txBody>
      </p:sp>
      <p:cxnSp>
        <p:nvCxnSpPr>
          <p:cNvPr id="22" name="Straight Arrow Connector 21">
            <a:extLst>
              <a:ext uri="{FF2B5EF4-FFF2-40B4-BE49-F238E27FC236}">
                <a16:creationId xmlns:a16="http://schemas.microsoft.com/office/drawing/2014/main" id="{43322D40-6121-B641-A8FC-3F6E9659B1E9}"/>
              </a:ext>
            </a:extLst>
          </p:cNvPr>
          <p:cNvCxnSpPr>
            <a:cxnSpLocks/>
            <a:stCxn id="4" idx="3"/>
            <a:endCxn id="21" idx="1"/>
          </p:cNvCxnSpPr>
          <p:nvPr/>
        </p:nvCxnSpPr>
        <p:spPr bwMode="auto">
          <a:xfrm flipV="1">
            <a:off x="5181600" y="2705100"/>
            <a:ext cx="1524000" cy="144148"/>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228C786F-1798-CE45-A300-079976B7F26F}"/>
              </a:ext>
            </a:extLst>
          </p:cNvPr>
          <p:cNvCxnSpPr>
            <a:cxnSpLocks/>
            <a:stCxn id="4" idx="3"/>
            <a:endCxn id="20" idx="1"/>
          </p:cNvCxnSpPr>
          <p:nvPr/>
        </p:nvCxnSpPr>
        <p:spPr bwMode="auto">
          <a:xfrm flipV="1">
            <a:off x="5181600" y="2247900"/>
            <a:ext cx="1524000" cy="601348"/>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a:extLst>
              <a:ext uri="{FF2B5EF4-FFF2-40B4-BE49-F238E27FC236}">
                <a16:creationId xmlns:a16="http://schemas.microsoft.com/office/drawing/2014/main" id="{7E51851D-394F-0946-8042-95B1FB3A2639}"/>
              </a:ext>
            </a:extLst>
          </p:cNvPr>
          <p:cNvCxnSpPr>
            <a:cxnSpLocks/>
            <a:stCxn id="20" idx="1"/>
            <a:endCxn id="8" idx="0"/>
          </p:cNvCxnSpPr>
          <p:nvPr/>
        </p:nvCxnSpPr>
        <p:spPr bwMode="auto">
          <a:xfrm flipH="1">
            <a:off x="4114800" y="2247900"/>
            <a:ext cx="2590800" cy="213360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57480818-68E6-5643-B429-928985655A28}"/>
              </a:ext>
            </a:extLst>
          </p:cNvPr>
          <p:cNvSpPr txBox="1"/>
          <p:nvPr/>
        </p:nvSpPr>
        <p:spPr>
          <a:xfrm rot="19714220">
            <a:off x="1744369" y="2528215"/>
            <a:ext cx="1311578" cy="338554"/>
          </a:xfrm>
          <a:prstGeom prst="rect">
            <a:avLst/>
          </a:prstGeom>
          <a:noFill/>
        </p:spPr>
        <p:txBody>
          <a:bodyPr wrap="none" rtlCol="0">
            <a:spAutoFit/>
          </a:bodyPr>
          <a:lstStyle/>
          <a:p>
            <a:r>
              <a:rPr lang="en-US" sz="1600" dirty="0">
                <a:solidFill>
                  <a:schemeClr val="bg1"/>
                </a:solidFill>
              </a:rPr>
              <a:t>Simulation 1</a:t>
            </a:r>
          </a:p>
        </p:txBody>
      </p:sp>
      <p:sp>
        <p:nvSpPr>
          <p:cNvPr id="23" name="TextBox 22">
            <a:extLst>
              <a:ext uri="{FF2B5EF4-FFF2-40B4-BE49-F238E27FC236}">
                <a16:creationId xmlns:a16="http://schemas.microsoft.com/office/drawing/2014/main" id="{A67F7AD7-0528-4843-A048-D625A9FD8BD3}"/>
              </a:ext>
            </a:extLst>
          </p:cNvPr>
          <p:cNvSpPr txBox="1"/>
          <p:nvPr/>
        </p:nvSpPr>
        <p:spPr>
          <a:xfrm rot="19714220">
            <a:off x="1778235" y="4311277"/>
            <a:ext cx="1311578" cy="338554"/>
          </a:xfrm>
          <a:prstGeom prst="rect">
            <a:avLst/>
          </a:prstGeom>
          <a:noFill/>
        </p:spPr>
        <p:txBody>
          <a:bodyPr wrap="none" rtlCol="0">
            <a:spAutoFit/>
          </a:bodyPr>
          <a:lstStyle/>
          <a:p>
            <a:r>
              <a:rPr lang="en-US" sz="1600" dirty="0">
                <a:solidFill>
                  <a:schemeClr val="bg1"/>
                </a:solidFill>
              </a:rPr>
              <a:t>Simulation 2</a:t>
            </a:r>
          </a:p>
        </p:txBody>
      </p:sp>
      <p:sp>
        <p:nvSpPr>
          <p:cNvPr id="24" name="TextBox 23">
            <a:extLst>
              <a:ext uri="{FF2B5EF4-FFF2-40B4-BE49-F238E27FC236}">
                <a16:creationId xmlns:a16="http://schemas.microsoft.com/office/drawing/2014/main" id="{6C3C1240-0DCC-5F44-BDFF-2AAFDC079264}"/>
              </a:ext>
            </a:extLst>
          </p:cNvPr>
          <p:cNvSpPr txBox="1"/>
          <p:nvPr/>
        </p:nvSpPr>
        <p:spPr>
          <a:xfrm>
            <a:off x="3505200" y="5477530"/>
            <a:ext cx="7086600" cy="338554"/>
          </a:xfrm>
          <a:prstGeom prst="rect">
            <a:avLst/>
          </a:prstGeom>
          <a:noFill/>
        </p:spPr>
        <p:txBody>
          <a:bodyPr wrap="square" rtlCol="0">
            <a:spAutoFit/>
          </a:bodyPr>
          <a:lstStyle/>
          <a:p>
            <a:r>
              <a:rPr lang="en-US" sz="1600" dirty="0">
                <a:solidFill>
                  <a:schemeClr val="bg1">
                    <a:lumMod val="95000"/>
                  </a:schemeClr>
                </a:solidFill>
              </a:rPr>
              <a:t>Can use different time-step lengths for GWT Model</a:t>
            </a:r>
          </a:p>
        </p:txBody>
      </p:sp>
    </p:spTree>
    <p:extLst>
      <p:ext uri="{BB962C8B-B14F-4D97-AF65-F5344CB8AC3E}">
        <p14:creationId xmlns:p14="http://schemas.microsoft.com/office/powerpoint/2010/main" val="7325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B581-D4F4-6340-B2A3-3576F3E668E4}"/>
              </a:ext>
            </a:extLst>
          </p:cNvPr>
          <p:cNvSpPr>
            <a:spLocks noGrp="1"/>
          </p:cNvSpPr>
          <p:nvPr>
            <p:ph type="title"/>
          </p:nvPr>
        </p:nvSpPr>
        <p:spPr>
          <a:xfrm>
            <a:off x="1600200" y="152400"/>
            <a:ext cx="8610600" cy="1143000"/>
          </a:xfrm>
        </p:spPr>
        <p:txBody>
          <a:bodyPr/>
          <a:lstStyle/>
          <a:p>
            <a:r>
              <a:rPr lang="en-US" dirty="0"/>
              <a:t>MODFLOW 6 GWF and GWT Approach </a:t>
            </a:r>
            <a:br>
              <a:rPr lang="en-US" dirty="0"/>
            </a:br>
            <a:r>
              <a:rPr lang="en-US" dirty="0"/>
              <a:t>(Option 2: Coupled Simulation)</a:t>
            </a:r>
          </a:p>
        </p:txBody>
      </p:sp>
      <p:sp>
        <p:nvSpPr>
          <p:cNvPr id="4" name="Rectangle 3">
            <a:extLst>
              <a:ext uri="{FF2B5EF4-FFF2-40B4-BE49-F238E27FC236}">
                <a16:creationId xmlns:a16="http://schemas.microsoft.com/office/drawing/2014/main" id="{0E6451A9-2586-8C46-99C1-090390AC9360}"/>
              </a:ext>
            </a:extLst>
          </p:cNvPr>
          <p:cNvSpPr/>
          <p:nvPr/>
        </p:nvSpPr>
        <p:spPr bwMode="auto">
          <a:xfrm>
            <a:off x="3048000" y="3101118"/>
            <a:ext cx="2133600" cy="609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1600" dirty="0"/>
              <a:t>MODFLOW 6 GWF/GWT</a:t>
            </a:r>
          </a:p>
        </p:txBody>
      </p:sp>
      <p:sp>
        <p:nvSpPr>
          <p:cNvPr id="12" name="Rectangle 11">
            <a:extLst>
              <a:ext uri="{FF2B5EF4-FFF2-40B4-BE49-F238E27FC236}">
                <a16:creationId xmlns:a16="http://schemas.microsoft.com/office/drawing/2014/main" id="{5F044390-1C1F-3749-A7D3-A463EA9DE00B}"/>
              </a:ext>
            </a:extLst>
          </p:cNvPr>
          <p:cNvSpPr/>
          <p:nvPr/>
        </p:nvSpPr>
        <p:spPr bwMode="auto">
          <a:xfrm>
            <a:off x="6705600" y="3657600"/>
            <a:ext cx="2133600" cy="762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Concentration File(s)</a:t>
            </a:r>
          </a:p>
        </p:txBody>
      </p:sp>
      <p:cxnSp>
        <p:nvCxnSpPr>
          <p:cNvPr id="14" name="Straight Arrow Connector 13">
            <a:extLst>
              <a:ext uri="{FF2B5EF4-FFF2-40B4-BE49-F238E27FC236}">
                <a16:creationId xmlns:a16="http://schemas.microsoft.com/office/drawing/2014/main" id="{18E28C8C-4DFA-8F45-9146-CF4575F38571}"/>
              </a:ext>
            </a:extLst>
          </p:cNvPr>
          <p:cNvCxnSpPr>
            <a:cxnSpLocks/>
            <a:stCxn id="4" idx="3"/>
            <a:endCxn id="12" idx="1"/>
          </p:cNvCxnSpPr>
          <p:nvPr/>
        </p:nvCxnSpPr>
        <p:spPr bwMode="auto">
          <a:xfrm>
            <a:off x="5181600" y="3405918"/>
            <a:ext cx="1524000" cy="63268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36C71A-DDFD-3A49-997A-1F176D710F7E}"/>
              </a:ext>
            </a:extLst>
          </p:cNvPr>
          <p:cNvSpPr/>
          <p:nvPr/>
        </p:nvSpPr>
        <p:spPr bwMode="auto">
          <a:xfrm>
            <a:off x="6705600" y="2590800"/>
            <a:ext cx="2133600" cy="381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Head File</a:t>
            </a:r>
          </a:p>
        </p:txBody>
      </p:sp>
      <p:sp>
        <p:nvSpPr>
          <p:cNvPr id="21" name="Rectangle 20">
            <a:extLst>
              <a:ext uri="{FF2B5EF4-FFF2-40B4-BE49-F238E27FC236}">
                <a16:creationId xmlns:a16="http://schemas.microsoft.com/office/drawing/2014/main" id="{2FDEBABD-45A7-FE45-AE7A-F1947BD9BF0B}"/>
              </a:ext>
            </a:extLst>
          </p:cNvPr>
          <p:cNvSpPr/>
          <p:nvPr/>
        </p:nvSpPr>
        <p:spPr bwMode="auto">
          <a:xfrm>
            <a:off x="6705600" y="3124200"/>
            <a:ext cx="2133600" cy="381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Budget File</a:t>
            </a:r>
          </a:p>
        </p:txBody>
      </p:sp>
      <p:cxnSp>
        <p:nvCxnSpPr>
          <p:cNvPr id="22" name="Straight Arrow Connector 21">
            <a:extLst>
              <a:ext uri="{FF2B5EF4-FFF2-40B4-BE49-F238E27FC236}">
                <a16:creationId xmlns:a16="http://schemas.microsoft.com/office/drawing/2014/main" id="{43322D40-6121-B641-A8FC-3F6E9659B1E9}"/>
              </a:ext>
            </a:extLst>
          </p:cNvPr>
          <p:cNvCxnSpPr>
            <a:cxnSpLocks/>
            <a:stCxn id="4" idx="3"/>
            <a:endCxn id="21" idx="1"/>
          </p:cNvCxnSpPr>
          <p:nvPr/>
        </p:nvCxnSpPr>
        <p:spPr bwMode="auto">
          <a:xfrm flipV="1">
            <a:off x="5181600" y="3314700"/>
            <a:ext cx="1524000" cy="91218"/>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228C786F-1798-CE45-A300-079976B7F26F}"/>
              </a:ext>
            </a:extLst>
          </p:cNvPr>
          <p:cNvCxnSpPr>
            <a:cxnSpLocks/>
            <a:stCxn id="4" idx="3"/>
            <a:endCxn id="20" idx="1"/>
          </p:cNvCxnSpPr>
          <p:nvPr/>
        </p:nvCxnSpPr>
        <p:spPr bwMode="auto">
          <a:xfrm flipV="1">
            <a:off x="5181600" y="2781300"/>
            <a:ext cx="1524000" cy="624618"/>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241BF61D-E9F7-2444-B30B-AED5F7F99007}"/>
              </a:ext>
            </a:extLst>
          </p:cNvPr>
          <p:cNvSpPr txBox="1"/>
          <p:nvPr/>
        </p:nvSpPr>
        <p:spPr>
          <a:xfrm rot="19714220">
            <a:off x="1830130" y="3230519"/>
            <a:ext cx="1140056" cy="338554"/>
          </a:xfrm>
          <a:prstGeom prst="rect">
            <a:avLst/>
          </a:prstGeom>
          <a:noFill/>
        </p:spPr>
        <p:txBody>
          <a:bodyPr wrap="none" rtlCol="0">
            <a:spAutoFit/>
          </a:bodyPr>
          <a:lstStyle/>
          <a:p>
            <a:r>
              <a:rPr lang="en-US" sz="1600" dirty="0">
                <a:solidFill>
                  <a:schemeClr val="bg1"/>
                </a:solidFill>
              </a:rPr>
              <a:t>Simulation</a:t>
            </a:r>
          </a:p>
        </p:txBody>
      </p:sp>
      <p:sp>
        <p:nvSpPr>
          <p:cNvPr id="13" name="TextBox 12">
            <a:extLst>
              <a:ext uri="{FF2B5EF4-FFF2-40B4-BE49-F238E27FC236}">
                <a16:creationId xmlns:a16="http://schemas.microsoft.com/office/drawing/2014/main" id="{9A78BEBB-1DCB-6D48-BDD3-DB152BDCB033}"/>
              </a:ext>
            </a:extLst>
          </p:cNvPr>
          <p:cNvSpPr txBox="1"/>
          <p:nvPr/>
        </p:nvSpPr>
        <p:spPr>
          <a:xfrm>
            <a:off x="3505200" y="5477530"/>
            <a:ext cx="7086600" cy="338554"/>
          </a:xfrm>
          <a:prstGeom prst="rect">
            <a:avLst/>
          </a:prstGeom>
          <a:noFill/>
        </p:spPr>
        <p:txBody>
          <a:bodyPr wrap="square" rtlCol="0">
            <a:spAutoFit/>
          </a:bodyPr>
          <a:lstStyle/>
          <a:p>
            <a:r>
              <a:rPr lang="en-US" sz="1600" dirty="0">
                <a:solidFill>
                  <a:schemeClr val="bg1">
                    <a:lumMod val="95000"/>
                  </a:schemeClr>
                </a:solidFill>
              </a:rPr>
              <a:t>Must use same time-step lengths for both models</a:t>
            </a:r>
          </a:p>
        </p:txBody>
      </p:sp>
    </p:spTree>
    <p:extLst>
      <p:ext uri="{BB962C8B-B14F-4D97-AF65-F5344CB8AC3E}">
        <p14:creationId xmlns:p14="http://schemas.microsoft.com/office/powerpoint/2010/main" val="427289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B31ECD-8323-BF4F-BFA7-180930FF3546}"/>
              </a:ext>
            </a:extLst>
          </p:cNvPr>
          <p:cNvSpPr>
            <a:spLocks noGrp="1"/>
          </p:cNvSpPr>
          <p:nvPr>
            <p:ph type="title"/>
          </p:nvPr>
        </p:nvSpPr>
        <p:spPr/>
        <p:txBody>
          <a:bodyPr/>
          <a:lstStyle/>
          <a:p>
            <a:r>
              <a:rPr lang="en-US" dirty="0"/>
              <a:t>Variable-density simulations</a:t>
            </a:r>
          </a:p>
        </p:txBody>
      </p:sp>
      <p:sp>
        <p:nvSpPr>
          <p:cNvPr id="6" name="Text Placeholder 5">
            <a:extLst>
              <a:ext uri="{FF2B5EF4-FFF2-40B4-BE49-F238E27FC236}">
                <a16:creationId xmlns:a16="http://schemas.microsoft.com/office/drawing/2014/main" id="{58F8CD3E-5CB1-C745-B155-251B2BEB0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0941366"/>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8539</TotalTime>
  <Pages>4</Pages>
  <Words>947</Words>
  <Application>Microsoft Macintosh PowerPoint</Application>
  <PresentationFormat>Widescreen</PresentationFormat>
  <Paragraphs>153</Paragraphs>
  <Slides>29</Slides>
  <Notes>17</Notes>
  <HiddenSlides>1</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Times New Roman</vt:lpstr>
      <vt:lpstr>Wingdings</vt:lpstr>
      <vt:lpstr>dark-blue-template</vt:lpstr>
      <vt:lpstr>MODFLOW 6—Transport and Variable-Density Flow</vt:lpstr>
      <vt:lpstr>MODFLOW 6 GWF + MT3D-USGS</vt:lpstr>
      <vt:lpstr>Groundwater transport (GWT) Model</vt:lpstr>
      <vt:lpstr>MODFLOW 6 Groundwater Transport Model</vt:lpstr>
      <vt:lpstr>GWT Model Status</vt:lpstr>
      <vt:lpstr>PowerPoint Presentation</vt:lpstr>
      <vt:lpstr>MODFLOW 6 GWF and GWT Approach  (Option 1: Separate Simulations)</vt:lpstr>
      <vt:lpstr>MODFLOW 6 GWF and GWT Approach  (Option 2: Coupled Simulation)</vt:lpstr>
      <vt:lpstr>Variable-density simulations</vt:lpstr>
      <vt:lpstr>Coupled Variable-Density Flow and Transport</vt:lpstr>
      <vt:lpstr>Coupled Variable-Density Flow and Transport</vt:lpstr>
      <vt:lpstr>examples</vt:lpstr>
      <vt:lpstr>Advanced Packages and Water Mover</vt:lpstr>
      <vt:lpstr>Surface and Groundwater Flow and Transport</vt:lpstr>
      <vt:lpstr>Transport and Local Grid Refinement</vt:lpstr>
      <vt:lpstr>PowerPoint Presentation</vt:lpstr>
      <vt:lpstr>Solute Transport Example</vt:lpstr>
      <vt:lpstr>Coupled Flow and Transport Capabilities</vt:lpstr>
      <vt:lpstr>Coastal Aquifer Simulation</vt:lpstr>
      <vt:lpstr>Spin-Up Boundary Conditions</vt:lpstr>
      <vt:lpstr>Spin-Up Simulation</vt:lpstr>
      <vt:lpstr>Instantaneous SLR 1 m / 100 years</vt:lpstr>
      <vt:lpstr>Sea-Level Rise Boundary Conditions</vt:lpstr>
      <vt:lpstr>Sea-Level Rise Boundary Conditions</vt:lpstr>
      <vt:lpstr>Gradual SLR 1 m / 100 years</vt:lpstr>
      <vt:lpstr>Island Simulation</vt:lpstr>
      <vt:lpstr>Spin-Up Simulation</vt:lpstr>
      <vt:lpstr>Gradual SLR 1 m / 100 years</vt:lpstr>
      <vt:lpstr>Example with FloPy</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334</cp:revision>
  <cp:lastPrinted>2014-05-20T14:47:17Z</cp:lastPrinted>
  <dcterms:created xsi:type="dcterms:W3CDTF">2009-08-04T14:01:06Z</dcterms:created>
  <dcterms:modified xsi:type="dcterms:W3CDTF">2023-09-15T14:05:08Z</dcterms:modified>
</cp:coreProperties>
</file>